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61" r:id="rId1"/>
  </p:sldMasterIdLst>
  <p:notesMasterIdLst>
    <p:notesMasterId r:id="rId28"/>
  </p:notesMasterIdLst>
  <p:sldIdLst>
    <p:sldId id="415" r:id="rId2"/>
    <p:sldId id="417" r:id="rId3"/>
    <p:sldId id="424" r:id="rId4"/>
    <p:sldId id="431" r:id="rId5"/>
    <p:sldId id="432" r:id="rId6"/>
    <p:sldId id="426" r:id="rId7"/>
    <p:sldId id="271" r:id="rId8"/>
    <p:sldId id="433" r:id="rId9"/>
    <p:sldId id="434" r:id="rId10"/>
    <p:sldId id="435" r:id="rId11"/>
    <p:sldId id="440" r:id="rId12"/>
    <p:sldId id="436" r:id="rId13"/>
    <p:sldId id="438" r:id="rId14"/>
    <p:sldId id="441" r:id="rId15"/>
    <p:sldId id="442" r:id="rId16"/>
    <p:sldId id="443" r:id="rId17"/>
    <p:sldId id="427" r:id="rId18"/>
    <p:sldId id="446" r:id="rId19"/>
    <p:sldId id="447" r:id="rId20"/>
    <p:sldId id="448" r:id="rId21"/>
    <p:sldId id="444" r:id="rId22"/>
    <p:sldId id="445" r:id="rId23"/>
    <p:sldId id="428" r:id="rId24"/>
    <p:sldId id="302" r:id="rId25"/>
    <p:sldId id="449" r:id="rId26"/>
    <p:sldId id="425"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罗 雪" initials="罗" lastIdx="1" clrIdx="0">
    <p:extLst>
      <p:ext uri="{19B8F6BF-5375-455C-9EA6-DF929625EA0E}">
        <p15:presenceInfo xmlns:p15="http://schemas.microsoft.com/office/powerpoint/2012/main" userId="e842ae128500341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4E81"/>
    <a:srgbClr val="1270B3"/>
    <a:srgbClr val="1373B7"/>
    <a:srgbClr val="115D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80543" autoAdjust="0"/>
  </p:normalViewPr>
  <p:slideViewPr>
    <p:cSldViewPr snapToGrid="0">
      <p:cViewPr varScale="1">
        <p:scale>
          <a:sx n="80" d="100"/>
          <a:sy n="80" d="100"/>
        </p:scale>
        <p:origin x="117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A588B2-C042-4AF9-A2A6-DF6BF3D8590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5864E795-9D20-486D-9FA5-24E15DB46F44}">
      <dgm:prSet phldrT="[文本]" custT="1"/>
      <dgm:spPr>
        <a:solidFill>
          <a:srgbClr val="1270B3"/>
        </a:solidFill>
      </dgm:spPr>
      <dgm:t>
        <a:bodyPr/>
        <a:lstStyle/>
        <a:p>
          <a:r>
            <a:rPr lang="zh-CN" altLang="en-US" sz="2400" b="1" dirty="0">
              <a:effectLst/>
              <a:latin typeface="Times New Roman" panose="02020603050405020304" pitchFamily="18" charset="0"/>
              <a:ea typeface="宋体" panose="02010600030101010101" pitchFamily="2" charset="-122"/>
              <a:cs typeface="Times New Roman" panose="02020603050405020304" pitchFamily="18" charset="0"/>
            </a:rPr>
            <a:t>数据集缺乏且标注困难</a:t>
          </a:r>
          <a:endParaRPr lang="zh-CN" altLang="en-US" sz="2400" dirty="0"/>
        </a:p>
      </dgm:t>
    </dgm:pt>
    <dgm:pt modelId="{A597C152-8C6F-4BFC-94D7-BE3C5C33F601}" type="parTrans" cxnId="{D4D94EA4-3B13-447F-945D-532B1DEA28DF}">
      <dgm:prSet/>
      <dgm:spPr/>
      <dgm:t>
        <a:bodyPr/>
        <a:lstStyle/>
        <a:p>
          <a:endParaRPr lang="zh-CN" altLang="en-US" sz="1600"/>
        </a:p>
      </dgm:t>
    </dgm:pt>
    <dgm:pt modelId="{88650856-A48D-4C8C-B5EE-3A7B13D6F14D}" type="sibTrans" cxnId="{D4D94EA4-3B13-447F-945D-532B1DEA28DF}">
      <dgm:prSet/>
      <dgm:spPr>
        <a:solidFill>
          <a:srgbClr val="1270B3"/>
        </a:solidFill>
      </dgm:spPr>
      <dgm:t>
        <a:bodyPr/>
        <a:lstStyle/>
        <a:p>
          <a:endParaRPr lang="zh-CN" altLang="en-US" sz="1600"/>
        </a:p>
      </dgm:t>
    </dgm:pt>
    <dgm:pt modelId="{3FBE4A0C-07CF-4C57-A99F-08F50FB268D7}">
      <dgm:prSet phldrT="[文本]" custT="1"/>
      <dgm:spPr>
        <a:solidFill>
          <a:srgbClr val="1270B3"/>
        </a:solidFill>
      </dgm:spPr>
      <dgm:t>
        <a:bodyPr/>
        <a:lstStyle/>
        <a:p>
          <a:r>
            <a:rPr lang="zh-CN" altLang="en-US" sz="2400" b="1" dirty="0">
              <a:effectLst/>
              <a:latin typeface="Times New Roman" panose="02020603050405020304" pitchFamily="18" charset="0"/>
              <a:ea typeface="宋体" panose="02010600030101010101" pitchFamily="2" charset="-122"/>
              <a:cs typeface="Times New Roman" panose="02020603050405020304" pitchFamily="18" charset="0"/>
            </a:rPr>
            <a:t>目标检测结果不精确</a:t>
          </a:r>
          <a:endParaRPr lang="zh-CN" altLang="en-US" sz="2400" dirty="0"/>
        </a:p>
      </dgm:t>
    </dgm:pt>
    <dgm:pt modelId="{047E5433-7AB9-457D-8400-E415770D7075}" type="parTrans" cxnId="{981473DE-AABB-41C3-B826-F99BFAAD9C21}">
      <dgm:prSet/>
      <dgm:spPr/>
      <dgm:t>
        <a:bodyPr/>
        <a:lstStyle/>
        <a:p>
          <a:endParaRPr lang="zh-CN" altLang="en-US" sz="1600"/>
        </a:p>
      </dgm:t>
    </dgm:pt>
    <dgm:pt modelId="{C1B52BD4-2910-4131-8393-E4164ACB2BC6}" type="sibTrans" cxnId="{981473DE-AABB-41C3-B826-F99BFAAD9C21}">
      <dgm:prSet/>
      <dgm:spPr/>
      <dgm:t>
        <a:bodyPr/>
        <a:lstStyle/>
        <a:p>
          <a:endParaRPr lang="zh-CN" altLang="en-US" sz="1600"/>
        </a:p>
      </dgm:t>
    </dgm:pt>
    <dgm:pt modelId="{7E65A591-68F2-4427-A1E6-0552F0CE5516}">
      <dgm:prSet phldrT="[文本]" custT="1"/>
      <dgm:spPr>
        <a:solidFill>
          <a:srgbClr val="1270B3"/>
        </a:solidFill>
      </dgm:spPr>
      <dgm:t>
        <a:bodyPr/>
        <a:lstStyle/>
        <a:p>
          <a:r>
            <a:rPr lang="zh-CN" altLang="en-US" sz="2400" b="1" dirty="0">
              <a:effectLst/>
              <a:latin typeface="Times New Roman" panose="02020603050405020304" pitchFamily="18" charset="0"/>
              <a:ea typeface="宋体" panose="02010600030101010101" pitchFamily="2" charset="-122"/>
              <a:cs typeface="Times New Roman" panose="02020603050405020304" pitchFamily="18" charset="0"/>
            </a:rPr>
            <a:t>频繁的目标遮挡</a:t>
          </a:r>
          <a:endParaRPr lang="zh-CN" altLang="en-US" sz="2400" dirty="0"/>
        </a:p>
      </dgm:t>
    </dgm:pt>
    <dgm:pt modelId="{4268B2EC-FACA-4312-B83F-8A608508F38A}" type="parTrans" cxnId="{4A4B3D0D-56E1-4420-AF13-9D74B09FCE07}">
      <dgm:prSet/>
      <dgm:spPr/>
      <dgm:t>
        <a:bodyPr/>
        <a:lstStyle/>
        <a:p>
          <a:endParaRPr lang="zh-CN" altLang="en-US" sz="1600"/>
        </a:p>
      </dgm:t>
    </dgm:pt>
    <dgm:pt modelId="{A7F4747A-84F1-4D10-A1F9-FCDE28E6E33E}" type="sibTrans" cxnId="{4A4B3D0D-56E1-4420-AF13-9D74B09FCE07}">
      <dgm:prSet/>
      <dgm:spPr/>
      <dgm:t>
        <a:bodyPr/>
        <a:lstStyle/>
        <a:p>
          <a:endParaRPr lang="zh-CN" altLang="en-US" sz="1600"/>
        </a:p>
      </dgm:t>
    </dgm:pt>
    <dgm:pt modelId="{B2F5DE0F-A150-4DB5-A3C9-9D437B237B3D}">
      <dgm:prSet custT="1"/>
      <dgm:spPr>
        <a:solidFill>
          <a:srgbClr val="1270B3"/>
        </a:solidFill>
      </dgm:spPr>
      <dgm:t>
        <a:bodyPr/>
        <a:lstStyle/>
        <a:p>
          <a:r>
            <a:rPr lang="zh-CN" altLang="en-US" sz="2400" b="1">
              <a:effectLst/>
              <a:latin typeface="Times New Roman" panose="02020603050405020304" pitchFamily="18" charset="0"/>
              <a:ea typeface="宋体" panose="02010600030101010101" pitchFamily="2" charset="-122"/>
              <a:cs typeface="Times New Roman" panose="02020603050405020304" pitchFamily="18" charset="0"/>
            </a:rPr>
            <a:t>速度较慢，实时性不够</a:t>
          </a:r>
          <a:endParaRPr lang="zh-CN" altLang="en-US" sz="2400"/>
        </a:p>
      </dgm:t>
    </dgm:pt>
    <dgm:pt modelId="{464314BB-9BEB-41B7-98D0-721969C56168}" type="parTrans" cxnId="{42F0BC37-69FB-4CCE-AE6E-20E4C1B5774D}">
      <dgm:prSet/>
      <dgm:spPr/>
      <dgm:t>
        <a:bodyPr/>
        <a:lstStyle/>
        <a:p>
          <a:endParaRPr lang="zh-CN" altLang="en-US" sz="1600"/>
        </a:p>
      </dgm:t>
    </dgm:pt>
    <dgm:pt modelId="{58C1418E-00D6-4610-8706-78C761C3D152}" type="sibTrans" cxnId="{42F0BC37-69FB-4CCE-AE6E-20E4C1B5774D}">
      <dgm:prSet/>
      <dgm:spPr/>
      <dgm:t>
        <a:bodyPr/>
        <a:lstStyle/>
        <a:p>
          <a:endParaRPr lang="zh-CN" altLang="en-US" sz="1600"/>
        </a:p>
      </dgm:t>
    </dgm:pt>
    <dgm:pt modelId="{99076DC5-CDBD-4CD3-A1F8-3715A7404E30}">
      <dgm:prSet custT="1"/>
      <dgm:spPr>
        <a:solidFill>
          <a:srgbClr val="1270B3"/>
        </a:solidFill>
      </dgm:spPr>
      <dgm:t>
        <a:bodyPr/>
        <a:lstStyle/>
        <a:p>
          <a:r>
            <a:rPr lang="zh-CN" altLang="en-US" sz="2400" b="1">
              <a:effectLst/>
              <a:latin typeface="Times New Roman" panose="02020603050405020304" pitchFamily="18" charset="0"/>
              <a:ea typeface="宋体" panose="02010600030101010101" pitchFamily="2" charset="-122"/>
              <a:cs typeface="Times New Roman" panose="02020603050405020304" pitchFamily="18" charset="0"/>
            </a:rPr>
            <a:t>目标数量不确定</a:t>
          </a:r>
          <a:endParaRPr lang="zh-CN" altLang="en-US" sz="2400"/>
        </a:p>
      </dgm:t>
    </dgm:pt>
    <dgm:pt modelId="{FBD2780C-23C0-422B-B508-4860C8717FD5}" type="parTrans" cxnId="{5472F1EA-EBF4-49BD-9F04-4A23205F8BD7}">
      <dgm:prSet/>
      <dgm:spPr/>
      <dgm:t>
        <a:bodyPr/>
        <a:lstStyle/>
        <a:p>
          <a:endParaRPr lang="zh-CN" altLang="en-US" sz="1600"/>
        </a:p>
      </dgm:t>
    </dgm:pt>
    <dgm:pt modelId="{7B574E6A-DD7E-4DE8-B574-AAE4EAF46D10}" type="sibTrans" cxnId="{5472F1EA-EBF4-49BD-9F04-4A23205F8BD7}">
      <dgm:prSet/>
      <dgm:spPr/>
      <dgm:t>
        <a:bodyPr/>
        <a:lstStyle/>
        <a:p>
          <a:endParaRPr lang="zh-CN" altLang="en-US" sz="1600"/>
        </a:p>
      </dgm:t>
    </dgm:pt>
    <dgm:pt modelId="{9BE55931-FC30-472A-AB12-8CB47C41AD21}" type="pres">
      <dgm:prSet presAssocID="{1BA588B2-C042-4AF9-A2A6-DF6BF3D85909}" presName="Name0" presStyleCnt="0">
        <dgm:presLayoutVars>
          <dgm:chMax val="7"/>
          <dgm:chPref val="7"/>
          <dgm:dir/>
        </dgm:presLayoutVars>
      </dgm:prSet>
      <dgm:spPr/>
    </dgm:pt>
    <dgm:pt modelId="{F8A652F6-1289-4AFC-B14A-996B1F9297D4}" type="pres">
      <dgm:prSet presAssocID="{1BA588B2-C042-4AF9-A2A6-DF6BF3D85909}" presName="Name1" presStyleCnt="0"/>
      <dgm:spPr/>
    </dgm:pt>
    <dgm:pt modelId="{D2F50B1A-6F7D-4884-A6BD-091136BDA87B}" type="pres">
      <dgm:prSet presAssocID="{1BA588B2-C042-4AF9-A2A6-DF6BF3D85909}" presName="cycle" presStyleCnt="0"/>
      <dgm:spPr/>
    </dgm:pt>
    <dgm:pt modelId="{81328204-7D19-4D27-A064-C5FF720E86D5}" type="pres">
      <dgm:prSet presAssocID="{1BA588B2-C042-4AF9-A2A6-DF6BF3D85909}" presName="srcNode" presStyleLbl="node1" presStyleIdx="0" presStyleCnt="5"/>
      <dgm:spPr/>
    </dgm:pt>
    <dgm:pt modelId="{AD1821BF-5887-4532-8DAA-C0CA3EEEDA98}" type="pres">
      <dgm:prSet presAssocID="{1BA588B2-C042-4AF9-A2A6-DF6BF3D85909}" presName="conn" presStyleLbl="parChTrans1D2" presStyleIdx="0" presStyleCnt="1"/>
      <dgm:spPr/>
    </dgm:pt>
    <dgm:pt modelId="{3B346002-34B8-46D6-9C6F-B606C9D9DBC3}" type="pres">
      <dgm:prSet presAssocID="{1BA588B2-C042-4AF9-A2A6-DF6BF3D85909}" presName="extraNode" presStyleLbl="node1" presStyleIdx="0" presStyleCnt="5"/>
      <dgm:spPr/>
    </dgm:pt>
    <dgm:pt modelId="{05CDB51A-DEF0-45E4-9622-1ABA94063576}" type="pres">
      <dgm:prSet presAssocID="{1BA588B2-C042-4AF9-A2A6-DF6BF3D85909}" presName="dstNode" presStyleLbl="node1" presStyleIdx="0" presStyleCnt="5"/>
      <dgm:spPr/>
    </dgm:pt>
    <dgm:pt modelId="{9FF0639B-3DF8-4356-A2E6-DB55EB7FA7B4}" type="pres">
      <dgm:prSet presAssocID="{5864E795-9D20-486D-9FA5-24E15DB46F44}" presName="text_1" presStyleLbl="node1" presStyleIdx="0" presStyleCnt="5">
        <dgm:presLayoutVars>
          <dgm:bulletEnabled val="1"/>
        </dgm:presLayoutVars>
      </dgm:prSet>
      <dgm:spPr/>
    </dgm:pt>
    <dgm:pt modelId="{FD8F3C5A-43E4-48A8-847C-E40FF6D897C0}" type="pres">
      <dgm:prSet presAssocID="{5864E795-9D20-486D-9FA5-24E15DB46F44}" presName="accent_1" presStyleCnt="0"/>
      <dgm:spPr/>
    </dgm:pt>
    <dgm:pt modelId="{783F46BE-621C-4AB9-897F-4AFD15897D7A}" type="pres">
      <dgm:prSet presAssocID="{5864E795-9D20-486D-9FA5-24E15DB46F44}" presName="accentRepeatNode" presStyleLbl="solidFgAcc1" presStyleIdx="0" presStyleCnt="5"/>
      <dgm:spPr>
        <a:solidFill>
          <a:srgbClr val="1270B3"/>
        </a:solidFill>
        <a:ln>
          <a:solidFill>
            <a:srgbClr val="0E4E81"/>
          </a:solidFill>
        </a:ln>
      </dgm:spPr>
    </dgm:pt>
    <dgm:pt modelId="{F62B501D-9A74-462C-8F5B-C1FA218FDB15}" type="pres">
      <dgm:prSet presAssocID="{3FBE4A0C-07CF-4C57-A99F-08F50FB268D7}" presName="text_2" presStyleLbl="node1" presStyleIdx="1" presStyleCnt="5">
        <dgm:presLayoutVars>
          <dgm:bulletEnabled val="1"/>
        </dgm:presLayoutVars>
      </dgm:prSet>
      <dgm:spPr/>
    </dgm:pt>
    <dgm:pt modelId="{2FF9BF98-DB38-461E-A8AB-7A9DFCA07085}" type="pres">
      <dgm:prSet presAssocID="{3FBE4A0C-07CF-4C57-A99F-08F50FB268D7}" presName="accent_2" presStyleCnt="0"/>
      <dgm:spPr/>
    </dgm:pt>
    <dgm:pt modelId="{2790CF56-B0D9-4944-A880-D98CD43327B4}" type="pres">
      <dgm:prSet presAssocID="{3FBE4A0C-07CF-4C57-A99F-08F50FB268D7}" presName="accentRepeatNode" presStyleLbl="solidFgAcc1" presStyleIdx="1" presStyleCnt="5"/>
      <dgm:spPr>
        <a:solidFill>
          <a:srgbClr val="1270B3"/>
        </a:solidFill>
        <a:ln>
          <a:solidFill>
            <a:srgbClr val="0E4E81"/>
          </a:solidFill>
        </a:ln>
      </dgm:spPr>
    </dgm:pt>
    <dgm:pt modelId="{E31EFA69-02E0-4114-800E-F88B3748123D}" type="pres">
      <dgm:prSet presAssocID="{7E65A591-68F2-4427-A1E6-0552F0CE5516}" presName="text_3" presStyleLbl="node1" presStyleIdx="2" presStyleCnt="5">
        <dgm:presLayoutVars>
          <dgm:bulletEnabled val="1"/>
        </dgm:presLayoutVars>
      </dgm:prSet>
      <dgm:spPr/>
    </dgm:pt>
    <dgm:pt modelId="{6A59B9DA-5511-4A56-9321-040F736A3C77}" type="pres">
      <dgm:prSet presAssocID="{7E65A591-68F2-4427-A1E6-0552F0CE5516}" presName="accent_3" presStyleCnt="0"/>
      <dgm:spPr/>
    </dgm:pt>
    <dgm:pt modelId="{D5D169FB-16EC-40E8-B295-D3FCDF3F72E9}" type="pres">
      <dgm:prSet presAssocID="{7E65A591-68F2-4427-A1E6-0552F0CE5516}" presName="accentRepeatNode" presStyleLbl="solidFgAcc1" presStyleIdx="2" presStyleCnt="5"/>
      <dgm:spPr>
        <a:solidFill>
          <a:srgbClr val="1270B3"/>
        </a:solidFill>
        <a:ln>
          <a:solidFill>
            <a:srgbClr val="0E4E81"/>
          </a:solidFill>
        </a:ln>
      </dgm:spPr>
    </dgm:pt>
    <dgm:pt modelId="{A96983D8-4078-4AFF-834C-26227EE5E0A0}" type="pres">
      <dgm:prSet presAssocID="{99076DC5-CDBD-4CD3-A1F8-3715A7404E30}" presName="text_4" presStyleLbl="node1" presStyleIdx="3" presStyleCnt="5">
        <dgm:presLayoutVars>
          <dgm:bulletEnabled val="1"/>
        </dgm:presLayoutVars>
      </dgm:prSet>
      <dgm:spPr/>
    </dgm:pt>
    <dgm:pt modelId="{8FF26CE2-5AB3-46BE-911E-E7BC95411304}" type="pres">
      <dgm:prSet presAssocID="{99076DC5-CDBD-4CD3-A1F8-3715A7404E30}" presName="accent_4" presStyleCnt="0"/>
      <dgm:spPr/>
    </dgm:pt>
    <dgm:pt modelId="{2409B38B-C5EB-44A7-A4B2-3A8D3D807438}" type="pres">
      <dgm:prSet presAssocID="{99076DC5-CDBD-4CD3-A1F8-3715A7404E30}" presName="accentRepeatNode" presStyleLbl="solidFgAcc1" presStyleIdx="3" presStyleCnt="5"/>
      <dgm:spPr>
        <a:solidFill>
          <a:srgbClr val="1270B3"/>
        </a:solidFill>
        <a:ln>
          <a:solidFill>
            <a:srgbClr val="0E4E81"/>
          </a:solidFill>
        </a:ln>
      </dgm:spPr>
    </dgm:pt>
    <dgm:pt modelId="{F67B966D-B323-41FB-B94D-95253C0E17BD}" type="pres">
      <dgm:prSet presAssocID="{B2F5DE0F-A150-4DB5-A3C9-9D437B237B3D}" presName="text_5" presStyleLbl="node1" presStyleIdx="4" presStyleCnt="5">
        <dgm:presLayoutVars>
          <dgm:bulletEnabled val="1"/>
        </dgm:presLayoutVars>
      </dgm:prSet>
      <dgm:spPr/>
    </dgm:pt>
    <dgm:pt modelId="{81DD023B-58BA-4893-B6E0-668EC489F81E}" type="pres">
      <dgm:prSet presAssocID="{B2F5DE0F-A150-4DB5-A3C9-9D437B237B3D}" presName="accent_5" presStyleCnt="0"/>
      <dgm:spPr/>
    </dgm:pt>
    <dgm:pt modelId="{032DBE41-28F3-4395-A9D5-F3418B1FABDC}" type="pres">
      <dgm:prSet presAssocID="{B2F5DE0F-A150-4DB5-A3C9-9D437B237B3D}" presName="accentRepeatNode" presStyleLbl="solidFgAcc1" presStyleIdx="4" presStyleCnt="5"/>
      <dgm:spPr>
        <a:solidFill>
          <a:srgbClr val="1270B3"/>
        </a:solidFill>
        <a:ln>
          <a:solidFill>
            <a:srgbClr val="0E4E81"/>
          </a:solidFill>
        </a:ln>
      </dgm:spPr>
    </dgm:pt>
  </dgm:ptLst>
  <dgm:cxnLst>
    <dgm:cxn modelId="{4A4B3D0D-56E1-4420-AF13-9D74B09FCE07}" srcId="{1BA588B2-C042-4AF9-A2A6-DF6BF3D85909}" destId="{7E65A591-68F2-4427-A1E6-0552F0CE5516}" srcOrd="2" destOrd="0" parTransId="{4268B2EC-FACA-4312-B83F-8A608508F38A}" sibTransId="{A7F4747A-84F1-4D10-A1F9-FCDE28E6E33E}"/>
    <dgm:cxn modelId="{539B3610-CC37-4FF6-88C7-B138D775FC89}" type="presOf" srcId="{B2F5DE0F-A150-4DB5-A3C9-9D437B237B3D}" destId="{F67B966D-B323-41FB-B94D-95253C0E17BD}" srcOrd="0" destOrd="0" presId="urn:microsoft.com/office/officeart/2008/layout/VerticalCurvedList"/>
    <dgm:cxn modelId="{E36FD933-B7A7-46C2-9EF7-76E8BCC4F887}" type="presOf" srcId="{1BA588B2-C042-4AF9-A2A6-DF6BF3D85909}" destId="{9BE55931-FC30-472A-AB12-8CB47C41AD21}" srcOrd="0" destOrd="0" presId="urn:microsoft.com/office/officeart/2008/layout/VerticalCurvedList"/>
    <dgm:cxn modelId="{42F0BC37-69FB-4CCE-AE6E-20E4C1B5774D}" srcId="{1BA588B2-C042-4AF9-A2A6-DF6BF3D85909}" destId="{B2F5DE0F-A150-4DB5-A3C9-9D437B237B3D}" srcOrd="4" destOrd="0" parTransId="{464314BB-9BEB-41B7-98D0-721969C56168}" sibTransId="{58C1418E-00D6-4610-8706-78C761C3D152}"/>
    <dgm:cxn modelId="{8EB84E54-3A72-428B-B146-B8B8FA2BE140}" type="presOf" srcId="{7E65A591-68F2-4427-A1E6-0552F0CE5516}" destId="{E31EFA69-02E0-4114-800E-F88B3748123D}" srcOrd="0" destOrd="0" presId="urn:microsoft.com/office/officeart/2008/layout/VerticalCurvedList"/>
    <dgm:cxn modelId="{3DD62881-49D0-4744-B2B2-3765B42DD454}" type="presOf" srcId="{88650856-A48D-4C8C-B5EE-3A7B13D6F14D}" destId="{AD1821BF-5887-4532-8DAA-C0CA3EEEDA98}" srcOrd="0" destOrd="0" presId="urn:microsoft.com/office/officeart/2008/layout/VerticalCurvedList"/>
    <dgm:cxn modelId="{6E6C5D9C-8A7A-4EC5-93F4-453D45E0A8A4}" type="presOf" srcId="{5864E795-9D20-486D-9FA5-24E15DB46F44}" destId="{9FF0639B-3DF8-4356-A2E6-DB55EB7FA7B4}" srcOrd="0" destOrd="0" presId="urn:microsoft.com/office/officeart/2008/layout/VerticalCurvedList"/>
    <dgm:cxn modelId="{D4D94EA4-3B13-447F-945D-532B1DEA28DF}" srcId="{1BA588B2-C042-4AF9-A2A6-DF6BF3D85909}" destId="{5864E795-9D20-486D-9FA5-24E15DB46F44}" srcOrd="0" destOrd="0" parTransId="{A597C152-8C6F-4BFC-94D7-BE3C5C33F601}" sibTransId="{88650856-A48D-4C8C-B5EE-3A7B13D6F14D}"/>
    <dgm:cxn modelId="{BE89DACA-4854-42B3-B5D1-28E660B0AE25}" type="presOf" srcId="{3FBE4A0C-07CF-4C57-A99F-08F50FB268D7}" destId="{F62B501D-9A74-462C-8F5B-C1FA218FDB15}" srcOrd="0" destOrd="0" presId="urn:microsoft.com/office/officeart/2008/layout/VerticalCurvedList"/>
    <dgm:cxn modelId="{981473DE-AABB-41C3-B826-F99BFAAD9C21}" srcId="{1BA588B2-C042-4AF9-A2A6-DF6BF3D85909}" destId="{3FBE4A0C-07CF-4C57-A99F-08F50FB268D7}" srcOrd="1" destOrd="0" parTransId="{047E5433-7AB9-457D-8400-E415770D7075}" sibTransId="{C1B52BD4-2910-4131-8393-E4164ACB2BC6}"/>
    <dgm:cxn modelId="{5472F1EA-EBF4-49BD-9F04-4A23205F8BD7}" srcId="{1BA588B2-C042-4AF9-A2A6-DF6BF3D85909}" destId="{99076DC5-CDBD-4CD3-A1F8-3715A7404E30}" srcOrd="3" destOrd="0" parTransId="{FBD2780C-23C0-422B-B508-4860C8717FD5}" sibTransId="{7B574E6A-DD7E-4DE8-B574-AAE4EAF46D10}"/>
    <dgm:cxn modelId="{197A6AFB-968F-43B1-8568-8A450D58B837}" type="presOf" srcId="{99076DC5-CDBD-4CD3-A1F8-3715A7404E30}" destId="{A96983D8-4078-4AFF-834C-26227EE5E0A0}" srcOrd="0" destOrd="0" presId="urn:microsoft.com/office/officeart/2008/layout/VerticalCurvedList"/>
    <dgm:cxn modelId="{F9B7CE23-35D3-490E-8FC7-979916931A5B}" type="presParOf" srcId="{9BE55931-FC30-472A-AB12-8CB47C41AD21}" destId="{F8A652F6-1289-4AFC-B14A-996B1F9297D4}" srcOrd="0" destOrd="0" presId="urn:microsoft.com/office/officeart/2008/layout/VerticalCurvedList"/>
    <dgm:cxn modelId="{83EE9E30-8EF5-4493-A310-BEC28A756B28}" type="presParOf" srcId="{F8A652F6-1289-4AFC-B14A-996B1F9297D4}" destId="{D2F50B1A-6F7D-4884-A6BD-091136BDA87B}" srcOrd="0" destOrd="0" presId="urn:microsoft.com/office/officeart/2008/layout/VerticalCurvedList"/>
    <dgm:cxn modelId="{57D16087-7231-47EF-A234-02515956CC5C}" type="presParOf" srcId="{D2F50B1A-6F7D-4884-A6BD-091136BDA87B}" destId="{81328204-7D19-4D27-A064-C5FF720E86D5}" srcOrd="0" destOrd="0" presId="urn:microsoft.com/office/officeart/2008/layout/VerticalCurvedList"/>
    <dgm:cxn modelId="{E3A90EE6-A35B-401E-9A22-EC1E3EB0CCFD}" type="presParOf" srcId="{D2F50B1A-6F7D-4884-A6BD-091136BDA87B}" destId="{AD1821BF-5887-4532-8DAA-C0CA3EEEDA98}" srcOrd="1" destOrd="0" presId="urn:microsoft.com/office/officeart/2008/layout/VerticalCurvedList"/>
    <dgm:cxn modelId="{DB179782-9461-4471-BE9A-09B12D84455E}" type="presParOf" srcId="{D2F50B1A-6F7D-4884-A6BD-091136BDA87B}" destId="{3B346002-34B8-46D6-9C6F-B606C9D9DBC3}" srcOrd="2" destOrd="0" presId="urn:microsoft.com/office/officeart/2008/layout/VerticalCurvedList"/>
    <dgm:cxn modelId="{F9B124AD-AD86-49DB-A9A3-17B180CC59AB}" type="presParOf" srcId="{D2F50B1A-6F7D-4884-A6BD-091136BDA87B}" destId="{05CDB51A-DEF0-45E4-9622-1ABA94063576}" srcOrd="3" destOrd="0" presId="urn:microsoft.com/office/officeart/2008/layout/VerticalCurvedList"/>
    <dgm:cxn modelId="{35CD61DE-C73B-4ABC-85D5-01C3B12DDC4D}" type="presParOf" srcId="{F8A652F6-1289-4AFC-B14A-996B1F9297D4}" destId="{9FF0639B-3DF8-4356-A2E6-DB55EB7FA7B4}" srcOrd="1" destOrd="0" presId="urn:microsoft.com/office/officeart/2008/layout/VerticalCurvedList"/>
    <dgm:cxn modelId="{66AFB69E-F0DD-444F-8C0C-1E121C62F367}" type="presParOf" srcId="{F8A652F6-1289-4AFC-B14A-996B1F9297D4}" destId="{FD8F3C5A-43E4-48A8-847C-E40FF6D897C0}" srcOrd="2" destOrd="0" presId="urn:microsoft.com/office/officeart/2008/layout/VerticalCurvedList"/>
    <dgm:cxn modelId="{B1A00A05-DFC9-4EE4-8906-1795B5DBD7ED}" type="presParOf" srcId="{FD8F3C5A-43E4-48A8-847C-E40FF6D897C0}" destId="{783F46BE-621C-4AB9-897F-4AFD15897D7A}" srcOrd="0" destOrd="0" presId="urn:microsoft.com/office/officeart/2008/layout/VerticalCurvedList"/>
    <dgm:cxn modelId="{7BB84A91-5475-4681-BA03-A02A96446635}" type="presParOf" srcId="{F8A652F6-1289-4AFC-B14A-996B1F9297D4}" destId="{F62B501D-9A74-462C-8F5B-C1FA218FDB15}" srcOrd="3" destOrd="0" presId="urn:microsoft.com/office/officeart/2008/layout/VerticalCurvedList"/>
    <dgm:cxn modelId="{9990F297-0664-4B3B-AA54-EF91E2742403}" type="presParOf" srcId="{F8A652F6-1289-4AFC-B14A-996B1F9297D4}" destId="{2FF9BF98-DB38-461E-A8AB-7A9DFCA07085}" srcOrd="4" destOrd="0" presId="urn:microsoft.com/office/officeart/2008/layout/VerticalCurvedList"/>
    <dgm:cxn modelId="{9D27C96C-5B08-4F7A-BBA1-04F3E3E20744}" type="presParOf" srcId="{2FF9BF98-DB38-461E-A8AB-7A9DFCA07085}" destId="{2790CF56-B0D9-4944-A880-D98CD43327B4}" srcOrd="0" destOrd="0" presId="urn:microsoft.com/office/officeart/2008/layout/VerticalCurvedList"/>
    <dgm:cxn modelId="{FCD8C683-02F6-4D5F-A23B-20A93B24CDA5}" type="presParOf" srcId="{F8A652F6-1289-4AFC-B14A-996B1F9297D4}" destId="{E31EFA69-02E0-4114-800E-F88B3748123D}" srcOrd="5" destOrd="0" presId="urn:microsoft.com/office/officeart/2008/layout/VerticalCurvedList"/>
    <dgm:cxn modelId="{BABF9800-6C85-4886-842A-5E9594FC345D}" type="presParOf" srcId="{F8A652F6-1289-4AFC-B14A-996B1F9297D4}" destId="{6A59B9DA-5511-4A56-9321-040F736A3C77}" srcOrd="6" destOrd="0" presId="urn:microsoft.com/office/officeart/2008/layout/VerticalCurvedList"/>
    <dgm:cxn modelId="{7DEEA0D6-0559-4E27-BDFF-ADB3874B586A}" type="presParOf" srcId="{6A59B9DA-5511-4A56-9321-040F736A3C77}" destId="{D5D169FB-16EC-40E8-B295-D3FCDF3F72E9}" srcOrd="0" destOrd="0" presId="urn:microsoft.com/office/officeart/2008/layout/VerticalCurvedList"/>
    <dgm:cxn modelId="{10B7BC63-E930-4862-8F7E-93D16EC025EF}" type="presParOf" srcId="{F8A652F6-1289-4AFC-B14A-996B1F9297D4}" destId="{A96983D8-4078-4AFF-834C-26227EE5E0A0}" srcOrd="7" destOrd="0" presId="urn:microsoft.com/office/officeart/2008/layout/VerticalCurvedList"/>
    <dgm:cxn modelId="{16321BE1-31F5-4FAF-9063-3869D4562FAD}" type="presParOf" srcId="{F8A652F6-1289-4AFC-B14A-996B1F9297D4}" destId="{8FF26CE2-5AB3-46BE-911E-E7BC95411304}" srcOrd="8" destOrd="0" presId="urn:microsoft.com/office/officeart/2008/layout/VerticalCurvedList"/>
    <dgm:cxn modelId="{A29612FE-94CD-48F2-A063-4FA545EF9138}" type="presParOf" srcId="{8FF26CE2-5AB3-46BE-911E-E7BC95411304}" destId="{2409B38B-C5EB-44A7-A4B2-3A8D3D807438}" srcOrd="0" destOrd="0" presId="urn:microsoft.com/office/officeart/2008/layout/VerticalCurvedList"/>
    <dgm:cxn modelId="{F0028448-85FE-49AB-9192-ACC8C786C5FE}" type="presParOf" srcId="{F8A652F6-1289-4AFC-B14A-996B1F9297D4}" destId="{F67B966D-B323-41FB-B94D-95253C0E17BD}" srcOrd="9" destOrd="0" presId="urn:microsoft.com/office/officeart/2008/layout/VerticalCurvedList"/>
    <dgm:cxn modelId="{0A22E22C-EAE3-4D3F-8AC1-AF6E6AF1B7E2}" type="presParOf" srcId="{F8A652F6-1289-4AFC-B14A-996B1F9297D4}" destId="{81DD023B-58BA-4893-B6E0-668EC489F81E}" srcOrd="10" destOrd="0" presId="urn:microsoft.com/office/officeart/2008/layout/VerticalCurvedList"/>
    <dgm:cxn modelId="{7B062AB0-A4AE-42C3-A5DF-2EFEA8D1A3D3}" type="presParOf" srcId="{81DD023B-58BA-4893-B6E0-668EC489F81E}" destId="{032DBE41-28F3-4395-A9D5-F3418B1FABDC}"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5F810E-43AF-4025-95DE-ED74FDE673AE}" type="doc">
      <dgm:prSet loTypeId="urn:microsoft.com/office/officeart/2008/layout/VerticalCurvedList" loCatId="list" qsTypeId="urn:microsoft.com/office/officeart/2005/8/quickstyle/simple1" qsCatId="simple" csTypeId="urn:microsoft.com/office/officeart/2005/8/colors/accent5_2" csCatId="accent5" phldr="1"/>
      <dgm:spPr/>
      <dgm:t>
        <a:bodyPr/>
        <a:lstStyle/>
        <a:p>
          <a:endParaRPr lang="zh-CN" altLang="en-US"/>
        </a:p>
      </dgm:t>
    </dgm:pt>
    <dgm:pt modelId="{BB36E1BA-F3EF-4ABE-B099-E10AA08A26CB}">
      <dgm:prSet phldrT="[文本]"/>
      <dgm:spPr>
        <a:solidFill>
          <a:srgbClr val="1373B7"/>
        </a:solidFill>
      </dgm:spPr>
      <dgm:t>
        <a:bodyPr/>
        <a:lstStyle/>
        <a:p>
          <a:r>
            <a:rPr lang="zh-CN" altLang="en-US" dirty="0"/>
            <a:t>本文还是基于当前帧进行目标的检测，缺少时序上关联，可以给模型 </a:t>
          </a:r>
        </a:p>
        <a:p>
          <a:r>
            <a:rPr lang="zh-CN" altLang="en-US" b="1" dirty="0"/>
            <a:t>增加时序模块</a:t>
          </a:r>
          <a:r>
            <a:rPr lang="zh-CN" altLang="en-US" dirty="0"/>
            <a:t>，使整个模块能够增加上下帧关联</a:t>
          </a:r>
          <a:r>
            <a:rPr lang="zh-CN" altLang="en-US" b="1" dirty="0"/>
            <a:t>增加检测的精度</a:t>
          </a:r>
          <a:r>
            <a:rPr lang="zh-CN" altLang="en-US" dirty="0"/>
            <a:t>，从而增加跟踪精 </a:t>
          </a:r>
        </a:p>
        <a:p>
          <a:r>
            <a:rPr lang="zh-CN" altLang="en-US" dirty="0"/>
            <a:t>度，减少身份标识的切换。</a:t>
          </a:r>
        </a:p>
      </dgm:t>
    </dgm:pt>
    <dgm:pt modelId="{51256816-7312-4DE8-A114-0859B134286E}" type="parTrans" cxnId="{3F51718D-79F8-4F1C-AB8F-9D0978DB9CBB}">
      <dgm:prSet/>
      <dgm:spPr/>
      <dgm:t>
        <a:bodyPr/>
        <a:lstStyle/>
        <a:p>
          <a:endParaRPr lang="zh-CN" altLang="en-US"/>
        </a:p>
      </dgm:t>
    </dgm:pt>
    <dgm:pt modelId="{EB144A4D-67C7-462E-BAD1-4DA6B9892D5C}" type="sibTrans" cxnId="{3F51718D-79F8-4F1C-AB8F-9D0978DB9CBB}">
      <dgm:prSet/>
      <dgm:spPr/>
      <dgm:t>
        <a:bodyPr/>
        <a:lstStyle/>
        <a:p>
          <a:endParaRPr lang="zh-CN" altLang="en-US"/>
        </a:p>
      </dgm:t>
    </dgm:pt>
    <dgm:pt modelId="{3162D774-797F-41E4-9A5A-2A595D15E1DC}">
      <dgm:prSet phldrT="[文本]"/>
      <dgm:spPr>
        <a:solidFill>
          <a:srgbClr val="1373B7"/>
        </a:solidFill>
      </dgm:spPr>
      <dgm:t>
        <a:bodyPr/>
        <a:lstStyle/>
        <a:p>
          <a:r>
            <a:rPr lang="zh-CN" altLang="en-US" dirty="0"/>
            <a:t>本文部署还是使用的原模型权重进行推理，部署时需要的硬件资源性能较高，后续可以考虑</a:t>
          </a:r>
          <a:r>
            <a:rPr lang="zh-CN" altLang="en-US" b="1" dirty="0"/>
            <a:t>对模型进行轻量化操作</a:t>
          </a:r>
          <a:r>
            <a:rPr lang="zh-CN" altLang="en-US" dirty="0"/>
            <a:t>，如量化和蒸馏。</a:t>
          </a:r>
        </a:p>
      </dgm:t>
    </dgm:pt>
    <dgm:pt modelId="{38B6A089-1BEB-4B31-BC48-E558E423944E}" type="parTrans" cxnId="{272B5DFB-1CA4-488C-9A85-E3CEA9D38282}">
      <dgm:prSet/>
      <dgm:spPr/>
      <dgm:t>
        <a:bodyPr/>
        <a:lstStyle/>
        <a:p>
          <a:endParaRPr lang="zh-CN" altLang="en-US"/>
        </a:p>
      </dgm:t>
    </dgm:pt>
    <dgm:pt modelId="{C7A37542-2DF0-4F10-91CC-41E83BC096EB}" type="sibTrans" cxnId="{272B5DFB-1CA4-488C-9A85-E3CEA9D38282}">
      <dgm:prSet/>
      <dgm:spPr/>
      <dgm:t>
        <a:bodyPr/>
        <a:lstStyle/>
        <a:p>
          <a:endParaRPr lang="zh-CN" altLang="en-US"/>
        </a:p>
      </dgm:t>
    </dgm:pt>
    <dgm:pt modelId="{73B278DE-EF4F-446E-A421-09DA3F1F468A}">
      <dgm:prSet phldrT="[文本]"/>
      <dgm:spPr>
        <a:solidFill>
          <a:srgbClr val="1373B7"/>
        </a:solidFill>
        <a:ln>
          <a:solidFill>
            <a:srgbClr val="0E4E81"/>
          </a:solidFill>
        </a:ln>
      </dgm:spPr>
      <dgm:t>
        <a:bodyPr/>
        <a:lstStyle/>
        <a:p>
          <a:r>
            <a:rPr lang="zh-CN" altLang="en-US" dirty="0"/>
            <a:t>本文提出的行人跟踪系统只有简易的行人跟踪和行人数据统计功能， </a:t>
          </a:r>
        </a:p>
        <a:p>
          <a:r>
            <a:rPr lang="zh-CN" altLang="en-US" dirty="0"/>
            <a:t>后续可以</a:t>
          </a:r>
          <a:r>
            <a:rPr lang="zh-CN" altLang="en-US" b="1" dirty="0"/>
            <a:t>对系统进行扩展</a:t>
          </a:r>
          <a:r>
            <a:rPr lang="zh-CN" altLang="en-US" dirty="0"/>
            <a:t>，比如增加异常行为识别功能，异常行为报警，截图本地 </a:t>
          </a:r>
        </a:p>
        <a:p>
          <a:r>
            <a:rPr lang="zh-CN" altLang="en-US" dirty="0"/>
            <a:t>保存功能等。</a:t>
          </a:r>
        </a:p>
      </dgm:t>
    </dgm:pt>
    <dgm:pt modelId="{CA82A7D2-CF57-4862-A82E-FCF5763B2258}" type="parTrans" cxnId="{99641757-E509-44FF-8F18-8E4B1AD7BBE5}">
      <dgm:prSet/>
      <dgm:spPr/>
      <dgm:t>
        <a:bodyPr/>
        <a:lstStyle/>
        <a:p>
          <a:endParaRPr lang="zh-CN" altLang="en-US"/>
        </a:p>
      </dgm:t>
    </dgm:pt>
    <dgm:pt modelId="{D50F54DF-F4EB-4F4B-B3AE-45750179B6EA}" type="sibTrans" cxnId="{99641757-E509-44FF-8F18-8E4B1AD7BBE5}">
      <dgm:prSet/>
      <dgm:spPr/>
      <dgm:t>
        <a:bodyPr/>
        <a:lstStyle/>
        <a:p>
          <a:endParaRPr lang="zh-CN" altLang="en-US"/>
        </a:p>
      </dgm:t>
    </dgm:pt>
    <dgm:pt modelId="{BFD887D2-3CB8-46AB-932F-D7BB1269DD16}" type="pres">
      <dgm:prSet presAssocID="{BC5F810E-43AF-4025-95DE-ED74FDE673AE}" presName="Name0" presStyleCnt="0">
        <dgm:presLayoutVars>
          <dgm:chMax val="7"/>
          <dgm:chPref val="7"/>
          <dgm:dir/>
        </dgm:presLayoutVars>
      </dgm:prSet>
      <dgm:spPr/>
    </dgm:pt>
    <dgm:pt modelId="{1AC0897C-D7EE-4D02-BD50-28F0B9E91301}" type="pres">
      <dgm:prSet presAssocID="{BC5F810E-43AF-4025-95DE-ED74FDE673AE}" presName="Name1" presStyleCnt="0"/>
      <dgm:spPr/>
    </dgm:pt>
    <dgm:pt modelId="{D22124C3-1AC0-48CC-8DFA-C5331E760FF4}" type="pres">
      <dgm:prSet presAssocID="{BC5F810E-43AF-4025-95DE-ED74FDE673AE}" presName="cycle" presStyleCnt="0"/>
      <dgm:spPr/>
    </dgm:pt>
    <dgm:pt modelId="{1713AFCD-9847-4107-8424-C4887637290A}" type="pres">
      <dgm:prSet presAssocID="{BC5F810E-43AF-4025-95DE-ED74FDE673AE}" presName="srcNode" presStyleLbl="node1" presStyleIdx="0" presStyleCnt="3"/>
      <dgm:spPr/>
    </dgm:pt>
    <dgm:pt modelId="{3AE1C25E-0141-468F-9350-7A808D38E277}" type="pres">
      <dgm:prSet presAssocID="{BC5F810E-43AF-4025-95DE-ED74FDE673AE}" presName="conn" presStyleLbl="parChTrans1D2" presStyleIdx="0" presStyleCnt="1"/>
      <dgm:spPr/>
    </dgm:pt>
    <dgm:pt modelId="{68F7A169-D88F-41CC-B925-A333C8AA1102}" type="pres">
      <dgm:prSet presAssocID="{BC5F810E-43AF-4025-95DE-ED74FDE673AE}" presName="extraNode" presStyleLbl="node1" presStyleIdx="0" presStyleCnt="3"/>
      <dgm:spPr/>
    </dgm:pt>
    <dgm:pt modelId="{0EC688D5-7D78-4F6D-8C2C-F68FCD18D482}" type="pres">
      <dgm:prSet presAssocID="{BC5F810E-43AF-4025-95DE-ED74FDE673AE}" presName="dstNode" presStyleLbl="node1" presStyleIdx="0" presStyleCnt="3"/>
      <dgm:spPr/>
    </dgm:pt>
    <dgm:pt modelId="{6331C953-0DFA-4420-856E-C5EFA4597E0C}" type="pres">
      <dgm:prSet presAssocID="{BB36E1BA-F3EF-4ABE-B099-E10AA08A26CB}" presName="text_1" presStyleLbl="node1" presStyleIdx="0" presStyleCnt="3">
        <dgm:presLayoutVars>
          <dgm:bulletEnabled val="1"/>
        </dgm:presLayoutVars>
      </dgm:prSet>
      <dgm:spPr/>
    </dgm:pt>
    <dgm:pt modelId="{E5B3B922-9DF7-4BE6-BFF8-B1B6CDDFF014}" type="pres">
      <dgm:prSet presAssocID="{BB36E1BA-F3EF-4ABE-B099-E10AA08A26CB}" presName="accent_1" presStyleCnt="0"/>
      <dgm:spPr/>
    </dgm:pt>
    <dgm:pt modelId="{5AA3F59C-48B5-44FD-975C-A0F6D22BA9A1}" type="pres">
      <dgm:prSet presAssocID="{BB36E1BA-F3EF-4ABE-B099-E10AA08A26CB}" presName="accentRepeatNode" presStyleLbl="solidFgAcc1" presStyleIdx="0" presStyleCnt="3"/>
      <dgm:spPr/>
    </dgm:pt>
    <dgm:pt modelId="{A44678A0-3617-464D-A210-38B876E0EA7D}" type="pres">
      <dgm:prSet presAssocID="{3162D774-797F-41E4-9A5A-2A595D15E1DC}" presName="text_2" presStyleLbl="node1" presStyleIdx="1" presStyleCnt="3">
        <dgm:presLayoutVars>
          <dgm:bulletEnabled val="1"/>
        </dgm:presLayoutVars>
      </dgm:prSet>
      <dgm:spPr/>
    </dgm:pt>
    <dgm:pt modelId="{76403A6E-D069-4F34-9608-D5CEB85A4A83}" type="pres">
      <dgm:prSet presAssocID="{3162D774-797F-41E4-9A5A-2A595D15E1DC}" presName="accent_2" presStyleCnt="0"/>
      <dgm:spPr/>
    </dgm:pt>
    <dgm:pt modelId="{73372FD7-864D-4BCB-BEB6-E2BADCEEF1E1}" type="pres">
      <dgm:prSet presAssocID="{3162D774-797F-41E4-9A5A-2A595D15E1DC}" presName="accentRepeatNode" presStyleLbl="solidFgAcc1" presStyleIdx="1" presStyleCnt="3"/>
      <dgm:spPr/>
    </dgm:pt>
    <dgm:pt modelId="{384B3A13-A887-4FB3-BF37-939D90034803}" type="pres">
      <dgm:prSet presAssocID="{73B278DE-EF4F-446E-A421-09DA3F1F468A}" presName="text_3" presStyleLbl="node1" presStyleIdx="2" presStyleCnt="3">
        <dgm:presLayoutVars>
          <dgm:bulletEnabled val="1"/>
        </dgm:presLayoutVars>
      </dgm:prSet>
      <dgm:spPr/>
    </dgm:pt>
    <dgm:pt modelId="{BB321E9B-86B9-4A66-9552-BE2A5FB882F0}" type="pres">
      <dgm:prSet presAssocID="{73B278DE-EF4F-446E-A421-09DA3F1F468A}" presName="accent_3" presStyleCnt="0"/>
      <dgm:spPr/>
    </dgm:pt>
    <dgm:pt modelId="{65211235-6823-424B-9D02-03BDE525F595}" type="pres">
      <dgm:prSet presAssocID="{73B278DE-EF4F-446E-A421-09DA3F1F468A}" presName="accentRepeatNode" presStyleLbl="solidFgAcc1" presStyleIdx="2" presStyleCnt="3"/>
      <dgm:spPr/>
    </dgm:pt>
  </dgm:ptLst>
  <dgm:cxnLst>
    <dgm:cxn modelId="{4F346B2F-A77E-4557-92DF-BC4651C7FBAE}" type="presOf" srcId="{EB144A4D-67C7-462E-BAD1-4DA6B9892D5C}" destId="{3AE1C25E-0141-468F-9350-7A808D38E277}" srcOrd="0" destOrd="0" presId="urn:microsoft.com/office/officeart/2008/layout/VerticalCurvedList"/>
    <dgm:cxn modelId="{EDEBB769-1203-47CB-A387-0657428334C1}" type="presOf" srcId="{3162D774-797F-41E4-9A5A-2A595D15E1DC}" destId="{A44678A0-3617-464D-A210-38B876E0EA7D}" srcOrd="0" destOrd="0" presId="urn:microsoft.com/office/officeart/2008/layout/VerticalCurvedList"/>
    <dgm:cxn modelId="{99641757-E509-44FF-8F18-8E4B1AD7BBE5}" srcId="{BC5F810E-43AF-4025-95DE-ED74FDE673AE}" destId="{73B278DE-EF4F-446E-A421-09DA3F1F468A}" srcOrd="2" destOrd="0" parTransId="{CA82A7D2-CF57-4862-A82E-FCF5763B2258}" sibTransId="{D50F54DF-F4EB-4F4B-B3AE-45750179B6EA}"/>
    <dgm:cxn modelId="{3F51718D-79F8-4F1C-AB8F-9D0978DB9CBB}" srcId="{BC5F810E-43AF-4025-95DE-ED74FDE673AE}" destId="{BB36E1BA-F3EF-4ABE-B099-E10AA08A26CB}" srcOrd="0" destOrd="0" parTransId="{51256816-7312-4DE8-A114-0859B134286E}" sibTransId="{EB144A4D-67C7-462E-BAD1-4DA6B9892D5C}"/>
    <dgm:cxn modelId="{25076AAA-235C-47C3-AFE3-EB357D1E5087}" type="presOf" srcId="{BC5F810E-43AF-4025-95DE-ED74FDE673AE}" destId="{BFD887D2-3CB8-46AB-932F-D7BB1269DD16}" srcOrd="0" destOrd="0" presId="urn:microsoft.com/office/officeart/2008/layout/VerticalCurvedList"/>
    <dgm:cxn modelId="{C1C45BBF-D62F-42FD-98CD-CD6FF23560FC}" type="presOf" srcId="{73B278DE-EF4F-446E-A421-09DA3F1F468A}" destId="{384B3A13-A887-4FB3-BF37-939D90034803}" srcOrd="0" destOrd="0" presId="urn:microsoft.com/office/officeart/2008/layout/VerticalCurvedList"/>
    <dgm:cxn modelId="{FCCFB8E5-74BB-4681-BD31-CCDB51F25BD3}" type="presOf" srcId="{BB36E1BA-F3EF-4ABE-B099-E10AA08A26CB}" destId="{6331C953-0DFA-4420-856E-C5EFA4597E0C}" srcOrd="0" destOrd="0" presId="urn:microsoft.com/office/officeart/2008/layout/VerticalCurvedList"/>
    <dgm:cxn modelId="{272B5DFB-1CA4-488C-9A85-E3CEA9D38282}" srcId="{BC5F810E-43AF-4025-95DE-ED74FDE673AE}" destId="{3162D774-797F-41E4-9A5A-2A595D15E1DC}" srcOrd="1" destOrd="0" parTransId="{38B6A089-1BEB-4B31-BC48-E558E423944E}" sibTransId="{C7A37542-2DF0-4F10-91CC-41E83BC096EB}"/>
    <dgm:cxn modelId="{DC15EF8B-BD38-4BDB-B136-8A97D8D33494}" type="presParOf" srcId="{BFD887D2-3CB8-46AB-932F-D7BB1269DD16}" destId="{1AC0897C-D7EE-4D02-BD50-28F0B9E91301}" srcOrd="0" destOrd="0" presId="urn:microsoft.com/office/officeart/2008/layout/VerticalCurvedList"/>
    <dgm:cxn modelId="{0BEEC448-A4BD-4B14-84B9-973062DCA866}" type="presParOf" srcId="{1AC0897C-D7EE-4D02-BD50-28F0B9E91301}" destId="{D22124C3-1AC0-48CC-8DFA-C5331E760FF4}" srcOrd="0" destOrd="0" presId="urn:microsoft.com/office/officeart/2008/layout/VerticalCurvedList"/>
    <dgm:cxn modelId="{71B3D39B-A67E-4EFF-AD8D-B7E923EDB676}" type="presParOf" srcId="{D22124C3-1AC0-48CC-8DFA-C5331E760FF4}" destId="{1713AFCD-9847-4107-8424-C4887637290A}" srcOrd="0" destOrd="0" presId="urn:microsoft.com/office/officeart/2008/layout/VerticalCurvedList"/>
    <dgm:cxn modelId="{445B9600-A8B2-4618-BE3E-17143C69762C}" type="presParOf" srcId="{D22124C3-1AC0-48CC-8DFA-C5331E760FF4}" destId="{3AE1C25E-0141-468F-9350-7A808D38E277}" srcOrd="1" destOrd="0" presId="urn:microsoft.com/office/officeart/2008/layout/VerticalCurvedList"/>
    <dgm:cxn modelId="{41083411-F99A-4A3B-B10C-83EE60BE5332}" type="presParOf" srcId="{D22124C3-1AC0-48CC-8DFA-C5331E760FF4}" destId="{68F7A169-D88F-41CC-B925-A333C8AA1102}" srcOrd="2" destOrd="0" presId="urn:microsoft.com/office/officeart/2008/layout/VerticalCurvedList"/>
    <dgm:cxn modelId="{0E917530-B9B6-4824-A373-E84BEB58A805}" type="presParOf" srcId="{D22124C3-1AC0-48CC-8DFA-C5331E760FF4}" destId="{0EC688D5-7D78-4F6D-8C2C-F68FCD18D482}" srcOrd="3" destOrd="0" presId="urn:microsoft.com/office/officeart/2008/layout/VerticalCurvedList"/>
    <dgm:cxn modelId="{808169D5-0D15-4D7A-B0F3-C0819628C682}" type="presParOf" srcId="{1AC0897C-D7EE-4D02-BD50-28F0B9E91301}" destId="{6331C953-0DFA-4420-856E-C5EFA4597E0C}" srcOrd="1" destOrd="0" presId="urn:microsoft.com/office/officeart/2008/layout/VerticalCurvedList"/>
    <dgm:cxn modelId="{EA313818-B146-4749-9F9D-2EC301F61812}" type="presParOf" srcId="{1AC0897C-D7EE-4D02-BD50-28F0B9E91301}" destId="{E5B3B922-9DF7-4BE6-BFF8-B1B6CDDFF014}" srcOrd="2" destOrd="0" presId="urn:microsoft.com/office/officeart/2008/layout/VerticalCurvedList"/>
    <dgm:cxn modelId="{9D3EAA93-9AE0-4B79-8D9B-817667DDCB78}" type="presParOf" srcId="{E5B3B922-9DF7-4BE6-BFF8-B1B6CDDFF014}" destId="{5AA3F59C-48B5-44FD-975C-A0F6D22BA9A1}" srcOrd="0" destOrd="0" presId="urn:microsoft.com/office/officeart/2008/layout/VerticalCurvedList"/>
    <dgm:cxn modelId="{3E52835D-1D38-480D-B5A1-FE27A44C1B61}" type="presParOf" srcId="{1AC0897C-D7EE-4D02-BD50-28F0B9E91301}" destId="{A44678A0-3617-464D-A210-38B876E0EA7D}" srcOrd="3" destOrd="0" presId="urn:microsoft.com/office/officeart/2008/layout/VerticalCurvedList"/>
    <dgm:cxn modelId="{3047FEB8-1166-4B67-A7C2-2F77D06ED24C}" type="presParOf" srcId="{1AC0897C-D7EE-4D02-BD50-28F0B9E91301}" destId="{76403A6E-D069-4F34-9608-D5CEB85A4A83}" srcOrd="4" destOrd="0" presId="urn:microsoft.com/office/officeart/2008/layout/VerticalCurvedList"/>
    <dgm:cxn modelId="{7CB586FB-A231-4E88-A2B5-ED6D15334C58}" type="presParOf" srcId="{76403A6E-D069-4F34-9608-D5CEB85A4A83}" destId="{73372FD7-864D-4BCB-BEB6-E2BADCEEF1E1}" srcOrd="0" destOrd="0" presId="urn:microsoft.com/office/officeart/2008/layout/VerticalCurvedList"/>
    <dgm:cxn modelId="{718AD8FB-3A29-45FF-AA05-F1F0DE23D4C6}" type="presParOf" srcId="{1AC0897C-D7EE-4D02-BD50-28F0B9E91301}" destId="{384B3A13-A887-4FB3-BF37-939D90034803}" srcOrd="5" destOrd="0" presId="urn:microsoft.com/office/officeart/2008/layout/VerticalCurvedList"/>
    <dgm:cxn modelId="{35C86795-1500-4CCD-9E41-A73742EFEEB4}" type="presParOf" srcId="{1AC0897C-D7EE-4D02-BD50-28F0B9E91301}" destId="{BB321E9B-86B9-4A66-9552-BE2A5FB882F0}" srcOrd="6" destOrd="0" presId="urn:microsoft.com/office/officeart/2008/layout/VerticalCurvedList"/>
    <dgm:cxn modelId="{9E06D018-178A-4CC9-BD31-CFF6D2A672B1}" type="presParOf" srcId="{BB321E9B-86B9-4A66-9552-BE2A5FB882F0}" destId="{65211235-6823-424B-9D02-03BDE525F595}" srcOrd="0" destOrd="0" presId="urn:microsoft.com/office/officeart/2008/layout/VerticalCurved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1821BF-5887-4532-8DAA-C0CA3EEEDA98}">
      <dsp:nvSpPr>
        <dsp:cNvPr id="0" name=""/>
        <dsp:cNvSpPr/>
      </dsp:nvSpPr>
      <dsp:spPr>
        <a:xfrm>
          <a:off x="-4917107" y="-753477"/>
          <a:ext cx="5856245" cy="5856245"/>
        </a:xfrm>
        <a:prstGeom prst="blockArc">
          <a:avLst>
            <a:gd name="adj1" fmla="val 18900000"/>
            <a:gd name="adj2" fmla="val 2700000"/>
            <a:gd name="adj3" fmla="val 369"/>
          </a:avLst>
        </a:prstGeom>
        <a:solidFill>
          <a:srgbClr val="1270B3"/>
        </a:solid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F0639B-3DF8-4356-A2E6-DB55EB7FA7B4}">
      <dsp:nvSpPr>
        <dsp:cNvPr id="0" name=""/>
        <dsp:cNvSpPr/>
      </dsp:nvSpPr>
      <dsp:spPr>
        <a:xfrm>
          <a:off x="410900" y="271743"/>
          <a:ext cx="4709527" cy="543835"/>
        </a:xfrm>
        <a:prstGeom prst="rect">
          <a:avLst/>
        </a:prstGeom>
        <a:solidFill>
          <a:srgbClr val="1270B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669"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b="1" kern="1200" dirty="0">
              <a:effectLst/>
              <a:latin typeface="Times New Roman" panose="02020603050405020304" pitchFamily="18" charset="0"/>
              <a:ea typeface="宋体" panose="02010600030101010101" pitchFamily="2" charset="-122"/>
              <a:cs typeface="Times New Roman" panose="02020603050405020304" pitchFamily="18" charset="0"/>
            </a:rPr>
            <a:t>数据集缺乏且标注困难</a:t>
          </a:r>
          <a:endParaRPr lang="zh-CN" altLang="en-US" sz="2400" kern="1200" dirty="0"/>
        </a:p>
      </dsp:txBody>
      <dsp:txXfrm>
        <a:off x="410900" y="271743"/>
        <a:ext cx="4709527" cy="543835"/>
      </dsp:txXfrm>
    </dsp:sp>
    <dsp:sp modelId="{783F46BE-621C-4AB9-897F-4AFD15897D7A}">
      <dsp:nvSpPr>
        <dsp:cNvPr id="0" name=""/>
        <dsp:cNvSpPr/>
      </dsp:nvSpPr>
      <dsp:spPr>
        <a:xfrm>
          <a:off x="71003" y="203764"/>
          <a:ext cx="679794" cy="679794"/>
        </a:xfrm>
        <a:prstGeom prst="ellipse">
          <a:avLst/>
        </a:prstGeom>
        <a:solidFill>
          <a:srgbClr val="1270B3"/>
        </a:solidFill>
        <a:ln w="12700" cap="flat" cmpd="sng" algn="ctr">
          <a:solidFill>
            <a:srgbClr val="0E4E81"/>
          </a:solidFill>
          <a:prstDash val="solid"/>
          <a:miter lim="800000"/>
        </a:ln>
        <a:effectLst/>
      </dsp:spPr>
      <dsp:style>
        <a:lnRef idx="2">
          <a:scrgbClr r="0" g="0" b="0"/>
        </a:lnRef>
        <a:fillRef idx="1">
          <a:scrgbClr r="0" g="0" b="0"/>
        </a:fillRef>
        <a:effectRef idx="0">
          <a:scrgbClr r="0" g="0" b="0"/>
        </a:effectRef>
        <a:fontRef idx="minor"/>
      </dsp:style>
    </dsp:sp>
    <dsp:sp modelId="{F62B501D-9A74-462C-8F5B-C1FA218FDB15}">
      <dsp:nvSpPr>
        <dsp:cNvPr id="0" name=""/>
        <dsp:cNvSpPr/>
      </dsp:nvSpPr>
      <dsp:spPr>
        <a:xfrm>
          <a:off x="800597" y="1087235"/>
          <a:ext cx="4319831" cy="543835"/>
        </a:xfrm>
        <a:prstGeom prst="rect">
          <a:avLst/>
        </a:prstGeom>
        <a:solidFill>
          <a:srgbClr val="1270B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669"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b="1" kern="1200" dirty="0">
              <a:effectLst/>
              <a:latin typeface="Times New Roman" panose="02020603050405020304" pitchFamily="18" charset="0"/>
              <a:ea typeface="宋体" panose="02010600030101010101" pitchFamily="2" charset="-122"/>
              <a:cs typeface="Times New Roman" panose="02020603050405020304" pitchFamily="18" charset="0"/>
            </a:rPr>
            <a:t>目标检测结果不精确</a:t>
          </a:r>
          <a:endParaRPr lang="zh-CN" altLang="en-US" sz="2400" kern="1200" dirty="0"/>
        </a:p>
      </dsp:txBody>
      <dsp:txXfrm>
        <a:off x="800597" y="1087235"/>
        <a:ext cx="4319831" cy="543835"/>
      </dsp:txXfrm>
    </dsp:sp>
    <dsp:sp modelId="{2790CF56-B0D9-4944-A880-D98CD43327B4}">
      <dsp:nvSpPr>
        <dsp:cNvPr id="0" name=""/>
        <dsp:cNvSpPr/>
      </dsp:nvSpPr>
      <dsp:spPr>
        <a:xfrm>
          <a:off x="460700" y="1019256"/>
          <a:ext cx="679794" cy="679794"/>
        </a:xfrm>
        <a:prstGeom prst="ellipse">
          <a:avLst/>
        </a:prstGeom>
        <a:solidFill>
          <a:srgbClr val="1270B3"/>
        </a:solidFill>
        <a:ln w="12700" cap="flat" cmpd="sng" algn="ctr">
          <a:solidFill>
            <a:srgbClr val="0E4E81"/>
          </a:solidFill>
          <a:prstDash val="solid"/>
          <a:miter lim="800000"/>
        </a:ln>
        <a:effectLst/>
      </dsp:spPr>
      <dsp:style>
        <a:lnRef idx="2">
          <a:scrgbClr r="0" g="0" b="0"/>
        </a:lnRef>
        <a:fillRef idx="1">
          <a:scrgbClr r="0" g="0" b="0"/>
        </a:fillRef>
        <a:effectRef idx="0">
          <a:scrgbClr r="0" g="0" b="0"/>
        </a:effectRef>
        <a:fontRef idx="minor"/>
      </dsp:style>
    </dsp:sp>
    <dsp:sp modelId="{E31EFA69-02E0-4114-800E-F88B3748123D}">
      <dsp:nvSpPr>
        <dsp:cNvPr id="0" name=""/>
        <dsp:cNvSpPr/>
      </dsp:nvSpPr>
      <dsp:spPr>
        <a:xfrm>
          <a:off x="920202" y="1902727"/>
          <a:ext cx="4200225" cy="543835"/>
        </a:xfrm>
        <a:prstGeom prst="rect">
          <a:avLst/>
        </a:prstGeom>
        <a:solidFill>
          <a:srgbClr val="1270B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669"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b="1" kern="1200" dirty="0">
              <a:effectLst/>
              <a:latin typeface="Times New Roman" panose="02020603050405020304" pitchFamily="18" charset="0"/>
              <a:ea typeface="宋体" panose="02010600030101010101" pitchFamily="2" charset="-122"/>
              <a:cs typeface="Times New Roman" panose="02020603050405020304" pitchFamily="18" charset="0"/>
            </a:rPr>
            <a:t>频繁的目标遮挡</a:t>
          </a:r>
          <a:endParaRPr lang="zh-CN" altLang="en-US" sz="2400" kern="1200" dirty="0"/>
        </a:p>
      </dsp:txBody>
      <dsp:txXfrm>
        <a:off x="920202" y="1902727"/>
        <a:ext cx="4200225" cy="543835"/>
      </dsp:txXfrm>
    </dsp:sp>
    <dsp:sp modelId="{D5D169FB-16EC-40E8-B295-D3FCDF3F72E9}">
      <dsp:nvSpPr>
        <dsp:cNvPr id="0" name=""/>
        <dsp:cNvSpPr/>
      </dsp:nvSpPr>
      <dsp:spPr>
        <a:xfrm>
          <a:off x="580305" y="1834747"/>
          <a:ext cx="679794" cy="679794"/>
        </a:xfrm>
        <a:prstGeom prst="ellipse">
          <a:avLst/>
        </a:prstGeom>
        <a:solidFill>
          <a:srgbClr val="1270B3"/>
        </a:solidFill>
        <a:ln w="12700" cap="flat" cmpd="sng" algn="ctr">
          <a:solidFill>
            <a:srgbClr val="0E4E81"/>
          </a:solidFill>
          <a:prstDash val="solid"/>
          <a:miter lim="800000"/>
        </a:ln>
        <a:effectLst/>
      </dsp:spPr>
      <dsp:style>
        <a:lnRef idx="2">
          <a:scrgbClr r="0" g="0" b="0"/>
        </a:lnRef>
        <a:fillRef idx="1">
          <a:scrgbClr r="0" g="0" b="0"/>
        </a:fillRef>
        <a:effectRef idx="0">
          <a:scrgbClr r="0" g="0" b="0"/>
        </a:effectRef>
        <a:fontRef idx="minor"/>
      </dsp:style>
    </dsp:sp>
    <dsp:sp modelId="{A96983D8-4078-4AFF-834C-26227EE5E0A0}">
      <dsp:nvSpPr>
        <dsp:cNvPr id="0" name=""/>
        <dsp:cNvSpPr/>
      </dsp:nvSpPr>
      <dsp:spPr>
        <a:xfrm>
          <a:off x="800597" y="2718219"/>
          <a:ext cx="4319831" cy="543835"/>
        </a:xfrm>
        <a:prstGeom prst="rect">
          <a:avLst/>
        </a:prstGeom>
        <a:solidFill>
          <a:srgbClr val="1270B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669"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b="1" kern="1200">
              <a:effectLst/>
              <a:latin typeface="Times New Roman" panose="02020603050405020304" pitchFamily="18" charset="0"/>
              <a:ea typeface="宋体" panose="02010600030101010101" pitchFamily="2" charset="-122"/>
              <a:cs typeface="Times New Roman" panose="02020603050405020304" pitchFamily="18" charset="0"/>
            </a:rPr>
            <a:t>目标数量不确定</a:t>
          </a:r>
          <a:endParaRPr lang="zh-CN" altLang="en-US" sz="2400" kern="1200"/>
        </a:p>
      </dsp:txBody>
      <dsp:txXfrm>
        <a:off x="800597" y="2718219"/>
        <a:ext cx="4319831" cy="543835"/>
      </dsp:txXfrm>
    </dsp:sp>
    <dsp:sp modelId="{2409B38B-C5EB-44A7-A4B2-3A8D3D807438}">
      <dsp:nvSpPr>
        <dsp:cNvPr id="0" name=""/>
        <dsp:cNvSpPr/>
      </dsp:nvSpPr>
      <dsp:spPr>
        <a:xfrm>
          <a:off x="460700" y="2650239"/>
          <a:ext cx="679794" cy="679794"/>
        </a:xfrm>
        <a:prstGeom prst="ellipse">
          <a:avLst/>
        </a:prstGeom>
        <a:solidFill>
          <a:srgbClr val="1270B3"/>
        </a:solidFill>
        <a:ln w="12700" cap="flat" cmpd="sng" algn="ctr">
          <a:solidFill>
            <a:srgbClr val="0E4E81"/>
          </a:solidFill>
          <a:prstDash val="solid"/>
          <a:miter lim="800000"/>
        </a:ln>
        <a:effectLst/>
      </dsp:spPr>
      <dsp:style>
        <a:lnRef idx="2">
          <a:scrgbClr r="0" g="0" b="0"/>
        </a:lnRef>
        <a:fillRef idx="1">
          <a:scrgbClr r="0" g="0" b="0"/>
        </a:fillRef>
        <a:effectRef idx="0">
          <a:scrgbClr r="0" g="0" b="0"/>
        </a:effectRef>
        <a:fontRef idx="minor"/>
      </dsp:style>
    </dsp:sp>
    <dsp:sp modelId="{F67B966D-B323-41FB-B94D-95253C0E17BD}">
      <dsp:nvSpPr>
        <dsp:cNvPr id="0" name=""/>
        <dsp:cNvSpPr/>
      </dsp:nvSpPr>
      <dsp:spPr>
        <a:xfrm>
          <a:off x="410900" y="3533711"/>
          <a:ext cx="4709527" cy="543835"/>
        </a:xfrm>
        <a:prstGeom prst="rect">
          <a:avLst/>
        </a:prstGeom>
        <a:solidFill>
          <a:srgbClr val="1270B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669" tIns="60960" rIns="60960" bIns="60960" numCol="1" spcCol="1270" anchor="ctr" anchorCtr="0">
          <a:noAutofit/>
        </a:bodyPr>
        <a:lstStyle/>
        <a:p>
          <a:pPr marL="0" lvl="0" indent="0" algn="l" defTabSz="1066800">
            <a:lnSpc>
              <a:spcPct val="90000"/>
            </a:lnSpc>
            <a:spcBef>
              <a:spcPct val="0"/>
            </a:spcBef>
            <a:spcAft>
              <a:spcPct val="35000"/>
            </a:spcAft>
            <a:buNone/>
          </a:pPr>
          <a:r>
            <a:rPr lang="zh-CN" altLang="en-US" sz="2400" b="1" kern="1200">
              <a:effectLst/>
              <a:latin typeface="Times New Roman" panose="02020603050405020304" pitchFamily="18" charset="0"/>
              <a:ea typeface="宋体" panose="02010600030101010101" pitchFamily="2" charset="-122"/>
              <a:cs typeface="Times New Roman" panose="02020603050405020304" pitchFamily="18" charset="0"/>
            </a:rPr>
            <a:t>速度较慢，实时性不够</a:t>
          </a:r>
          <a:endParaRPr lang="zh-CN" altLang="en-US" sz="2400" kern="1200"/>
        </a:p>
      </dsp:txBody>
      <dsp:txXfrm>
        <a:off x="410900" y="3533711"/>
        <a:ext cx="4709527" cy="543835"/>
      </dsp:txXfrm>
    </dsp:sp>
    <dsp:sp modelId="{032DBE41-28F3-4395-A9D5-F3418B1FABDC}">
      <dsp:nvSpPr>
        <dsp:cNvPr id="0" name=""/>
        <dsp:cNvSpPr/>
      </dsp:nvSpPr>
      <dsp:spPr>
        <a:xfrm>
          <a:off x="71003" y="3465731"/>
          <a:ext cx="679794" cy="679794"/>
        </a:xfrm>
        <a:prstGeom prst="ellipse">
          <a:avLst/>
        </a:prstGeom>
        <a:solidFill>
          <a:srgbClr val="1270B3"/>
        </a:solidFill>
        <a:ln w="12700" cap="flat" cmpd="sng" algn="ctr">
          <a:solidFill>
            <a:srgbClr val="0E4E81"/>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E1C25E-0141-468F-9350-7A808D38E277}">
      <dsp:nvSpPr>
        <dsp:cNvPr id="0" name=""/>
        <dsp:cNvSpPr/>
      </dsp:nvSpPr>
      <dsp:spPr>
        <a:xfrm>
          <a:off x="-6125176" y="-937410"/>
          <a:ext cx="7293488" cy="7293488"/>
        </a:xfrm>
        <a:prstGeom prst="blockArc">
          <a:avLst>
            <a:gd name="adj1" fmla="val 18900000"/>
            <a:gd name="adj2" fmla="val 2700000"/>
            <a:gd name="adj3" fmla="val 296"/>
          </a:avLst>
        </a:pr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31C953-0DFA-4420-856E-C5EFA4597E0C}">
      <dsp:nvSpPr>
        <dsp:cNvPr id="0" name=""/>
        <dsp:cNvSpPr/>
      </dsp:nvSpPr>
      <dsp:spPr>
        <a:xfrm>
          <a:off x="752110" y="541866"/>
          <a:ext cx="7301111" cy="1083733"/>
        </a:xfrm>
        <a:prstGeom prst="rect">
          <a:avLst/>
        </a:prstGeom>
        <a:solidFill>
          <a:srgbClr val="1373B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33020" rIns="33020" bIns="33020" numCol="1" spcCol="1270" anchor="ctr" anchorCtr="0">
          <a:noAutofit/>
        </a:bodyPr>
        <a:lstStyle/>
        <a:p>
          <a:pPr marL="0" lvl="0" indent="0" algn="l" defTabSz="577850">
            <a:lnSpc>
              <a:spcPct val="90000"/>
            </a:lnSpc>
            <a:spcBef>
              <a:spcPct val="0"/>
            </a:spcBef>
            <a:spcAft>
              <a:spcPct val="35000"/>
            </a:spcAft>
            <a:buNone/>
          </a:pPr>
          <a:r>
            <a:rPr lang="zh-CN" altLang="en-US" sz="1300" kern="1200" dirty="0"/>
            <a:t>本文还是基于当前帧进行目标的检测，缺少时序上关联，可以给模型 </a:t>
          </a:r>
        </a:p>
        <a:p>
          <a:pPr marL="0" lvl="0" indent="0" algn="l" defTabSz="577850">
            <a:lnSpc>
              <a:spcPct val="90000"/>
            </a:lnSpc>
            <a:spcBef>
              <a:spcPct val="0"/>
            </a:spcBef>
            <a:spcAft>
              <a:spcPct val="35000"/>
            </a:spcAft>
            <a:buNone/>
          </a:pPr>
          <a:r>
            <a:rPr lang="zh-CN" altLang="en-US" sz="1300" b="1" kern="1200" dirty="0"/>
            <a:t>增加时序模块</a:t>
          </a:r>
          <a:r>
            <a:rPr lang="zh-CN" altLang="en-US" sz="1300" kern="1200" dirty="0"/>
            <a:t>，使整个模块能够增加上下帧关联</a:t>
          </a:r>
          <a:r>
            <a:rPr lang="zh-CN" altLang="en-US" sz="1300" b="1" kern="1200" dirty="0"/>
            <a:t>增加检测的精度</a:t>
          </a:r>
          <a:r>
            <a:rPr lang="zh-CN" altLang="en-US" sz="1300" kern="1200" dirty="0"/>
            <a:t>，从而增加跟踪精 </a:t>
          </a:r>
        </a:p>
        <a:p>
          <a:pPr marL="0" lvl="0" indent="0" algn="l" defTabSz="577850">
            <a:lnSpc>
              <a:spcPct val="90000"/>
            </a:lnSpc>
            <a:spcBef>
              <a:spcPct val="0"/>
            </a:spcBef>
            <a:spcAft>
              <a:spcPct val="35000"/>
            </a:spcAft>
            <a:buNone/>
          </a:pPr>
          <a:r>
            <a:rPr lang="zh-CN" altLang="en-US" sz="1300" kern="1200" dirty="0"/>
            <a:t>度，减少身份标识的切换。</a:t>
          </a:r>
        </a:p>
      </dsp:txBody>
      <dsp:txXfrm>
        <a:off x="752110" y="541866"/>
        <a:ext cx="7301111" cy="1083733"/>
      </dsp:txXfrm>
    </dsp:sp>
    <dsp:sp modelId="{5AA3F59C-48B5-44FD-975C-A0F6D22BA9A1}">
      <dsp:nvSpPr>
        <dsp:cNvPr id="0" name=""/>
        <dsp:cNvSpPr/>
      </dsp:nvSpPr>
      <dsp:spPr>
        <a:xfrm>
          <a:off x="74777" y="406400"/>
          <a:ext cx="1354666" cy="1354666"/>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4678A0-3617-464D-A210-38B876E0EA7D}">
      <dsp:nvSpPr>
        <dsp:cNvPr id="0" name=""/>
        <dsp:cNvSpPr/>
      </dsp:nvSpPr>
      <dsp:spPr>
        <a:xfrm>
          <a:off x="1146048" y="2167466"/>
          <a:ext cx="6907174" cy="1083733"/>
        </a:xfrm>
        <a:prstGeom prst="rect">
          <a:avLst/>
        </a:prstGeom>
        <a:solidFill>
          <a:srgbClr val="1373B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33020" rIns="33020" bIns="33020" numCol="1" spcCol="1270" anchor="ctr" anchorCtr="0">
          <a:noAutofit/>
        </a:bodyPr>
        <a:lstStyle/>
        <a:p>
          <a:pPr marL="0" lvl="0" indent="0" algn="l" defTabSz="577850">
            <a:lnSpc>
              <a:spcPct val="90000"/>
            </a:lnSpc>
            <a:spcBef>
              <a:spcPct val="0"/>
            </a:spcBef>
            <a:spcAft>
              <a:spcPct val="35000"/>
            </a:spcAft>
            <a:buNone/>
          </a:pPr>
          <a:r>
            <a:rPr lang="zh-CN" altLang="en-US" sz="1300" kern="1200" dirty="0"/>
            <a:t>本文部署还是使用的原模型权重进行推理，部署时需要的硬件资源性能较高，后续可以考虑</a:t>
          </a:r>
          <a:r>
            <a:rPr lang="zh-CN" altLang="en-US" sz="1300" b="1" kern="1200" dirty="0"/>
            <a:t>对模型进行轻量化操作</a:t>
          </a:r>
          <a:r>
            <a:rPr lang="zh-CN" altLang="en-US" sz="1300" kern="1200" dirty="0"/>
            <a:t>，如量化和蒸馏。</a:t>
          </a:r>
        </a:p>
      </dsp:txBody>
      <dsp:txXfrm>
        <a:off x="1146048" y="2167466"/>
        <a:ext cx="6907174" cy="1083733"/>
      </dsp:txXfrm>
    </dsp:sp>
    <dsp:sp modelId="{73372FD7-864D-4BCB-BEB6-E2BADCEEF1E1}">
      <dsp:nvSpPr>
        <dsp:cNvPr id="0" name=""/>
        <dsp:cNvSpPr/>
      </dsp:nvSpPr>
      <dsp:spPr>
        <a:xfrm>
          <a:off x="468714" y="2032000"/>
          <a:ext cx="1354666" cy="1354666"/>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4B3A13-A887-4FB3-BF37-939D90034803}">
      <dsp:nvSpPr>
        <dsp:cNvPr id="0" name=""/>
        <dsp:cNvSpPr/>
      </dsp:nvSpPr>
      <dsp:spPr>
        <a:xfrm>
          <a:off x="752110" y="3793066"/>
          <a:ext cx="7301111" cy="1083733"/>
        </a:xfrm>
        <a:prstGeom prst="rect">
          <a:avLst/>
        </a:prstGeom>
        <a:solidFill>
          <a:srgbClr val="1373B7"/>
        </a:solidFill>
        <a:ln w="12700" cap="flat" cmpd="sng" algn="ctr">
          <a:solidFill>
            <a:srgbClr val="0E4E8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33020" rIns="33020" bIns="33020" numCol="1" spcCol="1270" anchor="ctr" anchorCtr="0">
          <a:noAutofit/>
        </a:bodyPr>
        <a:lstStyle/>
        <a:p>
          <a:pPr marL="0" lvl="0" indent="0" algn="l" defTabSz="577850">
            <a:lnSpc>
              <a:spcPct val="90000"/>
            </a:lnSpc>
            <a:spcBef>
              <a:spcPct val="0"/>
            </a:spcBef>
            <a:spcAft>
              <a:spcPct val="35000"/>
            </a:spcAft>
            <a:buNone/>
          </a:pPr>
          <a:r>
            <a:rPr lang="zh-CN" altLang="en-US" sz="1300" kern="1200" dirty="0"/>
            <a:t>本文提出的行人跟踪系统只有简易的行人跟踪和行人数据统计功能， </a:t>
          </a:r>
        </a:p>
        <a:p>
          <a:pPr marL="0" lvl="0" indent="0" algn="l" defTabSz="577850">
            <a:lnSpc>
              <a:spcPct val="90000"/>
            </a:lnSpc>
            <a:spcBef>
              <a:spcPct val="0"/>
            </a:spcBef>
            <a:spcAft>
              <a:spcPct val="35000"/>
            </a:spcAft>
            <a:buNone/>
          </a:pPr>
          <a:r>
            <a:rPr lang="zh-CN" altLang="en-US" sz="1300" kern="1200" dirty="0"/>
            <a:t>后续可以</a:t>
          </a:r>
          <a:r>
            <a:rPr lang="zh-CN" altLang="en-US" sz="1300" b="1" kern="1200" dirty="0"/>
            <a:t>对系统进行扩展</a:t>
          </a:r>
          <a:r>
            <a:rPr lang="zh-CN" altLang="en-US" sz="1300" kern="1200" dirty="0"/>
            <a:t>，比如增加异常行为识别功能，异常行为报警，截图本地 </a:t>
          </a:r>
        </a:p>
        <a:p>
          <a:pPr marL="0" lvl="0" indent="0" algn="l" defTabSz="577850">
            <a:lnSpc>
              <a:spcPct val="90000"/>
            </a:lnSpc>
            <a:spcBef>
              <a:spcPct val="0"/>
            </a:spcBef>
            <a:spcAft>
              <a:spcPct val="35000"/>
            </a:spcAft>
            <a:buNone/>
          </a:pPr>
          <a:r>
            <a:rPr lang="zh-CN" altLang="en-US" sz="1300" kern="1200" dirty="0"/>
            <a:t>保存功能等。</a:t>
          </a:r>
        </a:p>
      </dsp:txBody>
      <dsp:txXfrm>
        <a:off x="752110" y="3793066"/>
        <a:ext cx="7301111" cy="1083733"/>
      </dsp:txXfrm>
    </dsp:sp>
    <dsp:sp modelId="{65211235-6823-424B-9D02-03BDE525F595}">
      <dsp:nvSpPr>
        <dsp:cNvPr id="0" name=""/>
        <dsp:cNvSpPr/>
      </dsp:nvSpPr>
      <dsp:spPr>
        <a:xfrm>
          <a:off x="74777" y="3657600"/>
          <a:ext cx="1354666" cy="1354666"/>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E67DA0-E666-47D7-B9DB-175D95660649}" type="datetimeFigureOut">
              <a:rPr lang="zh-CN" altLang="en-US" smtClean="0"/>
              <a:t>2022/5/5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D94550-5767-4692-896D-324420F2D299}" type="slidenum">
              <a:rPr lang="zh-CN" altLang="en-US" smtClean="0"/>
              <a:t>‹#›</a:t>
            </a:fld>
            <a:endParaRPr lang="zh-CN" altLang="en-US"/>
          </a:p>
        </p:txBody>
      </p:sp>
    </p:spTree>
    <p:extLst>
      <p:ext uri="{BB962C8B-B14F-4D97-AF65-F5344CB8AC3E}">
        <p14:creationId xmlns:p14="http://schemas.microsoft.com/office/powerpoint/2010/main" val="1207684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各位评委老师大家好，我叫罗文斌，导师是漆进副教授，我的毕业论文题目是基于深度学习的行人跟踪系统。</a:t>
            </a:r>
          </a:p>
        </p:txBody>
      </p:sp>
      <p:sp>
        <p:nvSpPr>
          <p:cNvPr id="4" name="灯片编号占位符 3"/>
          <p:cNvSpPr>
            <a:spLocks noGrp="1"/>
          </p:cNvSpPr>
          <p:nvPr>
            <p:ph type="sldNum" sz="quarter" idx="10"/>
          </p:nvPr>
        </p:nvSpPr>
        <p:spPr/>
        <p:txBody>
          <a:bodyPr/>
          <a:lstStyle/>
          <a:p>
            <a:fld id="{D8D94550-5767-4692-896D-324420F2D299}" type="slidenum">
              <a:rPr lang="zh-CN" altLang="en-US" smtClean="0"/>
              <a:t>1</a:t>
            </a:fld>
            <a:endParaRPr lang="zh-CN" altLang="en-US"/>
          </a:p>
        </p:txBody>
      </p:sp>
    </p:spTree>
    <p:extLst>
      <p:ext uri="{BB962C8B-B14F-4D97-AF65-F5344CB8AC3E}">
        <p14:creationId xmlns:p14="http://schemas.microsoft.com/office/powerpoint/2010/main" val="2412091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由于最近</a:t>
            </a:r>
            <a:r>
              <a:rPr lang="en-US" altLang="zh-CN" dirty="0"/>
              <a:t>Transformer</a:t>
            </a:r>
            <a:r>
              <a:rPr lang="zh-CN" altLang="en-US" dirty="0"/>
              <a:t>网络在</a:t>
            </a:r>
            <a:r>
              <a:rPr lang="en-US" altLang="zh-CN" dirty="0"/>
              <a:t>CV</a:t>
            </a:r>
            <a:r>
              <a:rPr lang="zh-CN" altLang="en-US" dirty="0"/>
              <a:t>领域大放异彩，本文也参考了</a:t>
            </a:r>
            <a:r>
              <a:rPr lang="en-US" altLang="zh-CN" dirty="0"/>
              <a:t>PVT</a:t>
            </a:r>
            <a:r>
              <a:rPr lang="zh-CN" altLang="en-US" dirty="0"/>
              <a:t>和</a:t>
            </a:r>
            <a:r>
              <a:rPr lang="en-US" altLang="zh-CN" dirty="0"/>
              <a:t>VIT</a:t>
            </a:r>
            <a:r>
              <a:rPr lang="zh-CN" altLang="en-US" dirty="0"/>
              <a:t>两个</a:t>
            </a:r>
            <a:r>
              <a:rPr lang="en-US" altLang="zh-CN" dirty="0"/>
              <a:t>Transformer</a:t>
            </a:r>
            <a:r>
              <a:rPr lang="zh-CN" altLang="en-US" dirty="0"/>
              <a:t>网络，对我们的编码器网络进行设计，主要针对</a:t>
            </a:r>
            <a:r>
              <a:rPr lang="en-US" altLang="zh-CN" dirty="0"/>
              <a:t>VIT</a:t>
            </a:r>
            <a:r>
              <a:rPr lang="zh-CN" altLang="en-US" dirty="0"/>
              <a:t>做了如下</a:t>
            </a:r>
            <a:r>
              <a:rPr lang="en-US" altLang="zh-CN" dirty="0"/>
              <a:t>5</a:t>
            </a:r>
            <a:r>
              <a:rPr lang="zh-CN" altLang="en-US" dirty="0"/>
              <a:t>个改进，分别是新增分层特征表示，新增重叠的补丁合并，使用了更高效的</a:t>
            </a:r>
            <a:r>
              <a:rPr lang="en-US" altLang="zh-CN" dirty="0"/>
              <a:t>Self-Attention</a:t>
            </a:r>
            <a:r>
              <a:rPr lang="zh-CN" altLang="en-US" dirty="0"/>
              <a:t>网络和混合前馈网络，新增了不同层的跳跃连接。</a:t>
            </a:r>
          </a:p>
        </p:txBody>
      </p:sp>
      <p:sp>
        <p:nvSpPr>
          <p:cNvPr id="4" name="灯片编号占位符 3"/>
          <p:cNvSpPr>
            <a:spLocks noGrp="1"/>
          </p:cNvSpPr>
          <p:nvPr>
            <p:ph type="sldNum" sz="quarter" idx="10"/>
          </p:nvPr>
        </p:nvSpPr>
        <p:spPr/>
        <p:txBody>
          <a:bodyPr/>
          <a:lstStyle/>
          <a:p>
            <a:fld id="{10A842D5-3964-4D1E-A2D9-636432CD0AB9}" type="slidenum">
              <a:rPr lang="zh-CN" altLang="en-US" smtClean="0"/>
              <a:t>10</a:t>
            </a:fld>
            <a:endParaRPr lang="zh-CN" altLang="en-US"/>
          </a:p>
        </p:txBody>
      </p:sp>
    </p:spTree>
    <p:extLst>
      <p:ext uri="{BB962C8B-B14F-4D97-AF65-F5344CB8AC3E}">
        <p14:creationId xmlns:p14="http://schemas.microsoft.com/office/powerpoint/2010/main" val="1395947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最终我们的网络在相同的预训练集上得到了更高的检测精度。</a:t>
            </a:r>
          </a:p>
        </p:txBody>
      </p:sp>
      <p:sp>
        <p:nvSpPr>
          <p:cNvPr id="4" name="灯片编号占位符 3"/>
          <p:cNvSpPr>
            <a:spLocks noGrp="1"/>
          </p:cNvSpPr>
          <p:nvPr>
            <p:ph type="sldNum" sz="quarter" idx="10"/>
          </p:nvPr>
        </p:nvSpPr>
        <p:spPr/>
        <p:txBody>
          <a:bodyPr/>
          <a:lstStyle/>
          <a:p>
            <a:fld id="{10A842D5-3964-4D1E-A2D9-636432CD0AB9}" type="slidenum">
              <a:rPr lang="zh-CN" altLang="en-US" smtClean="0"/>
              <a:t>11</a:t>
            </a:fld>
            <a:endParaRPr lang="zh-CN" altLang="en-US"/>
          </a:p>
        </p:txBody>
      </p:sp>
    </p:spTree>
    <p:extLst>
      <p:ext uri="{BB962C8B-B14F-4D97-AF65-F5344CB8AC3E}">
        <p14:creationId xmlns:p14="http://schemas.microsoft.com/office/powerpoint/2010/main" val="4153177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随后我们针对</a:t>
            </a:r>
            <a:r>
              <a:rPr lang="en-US" altLang="zh-CN" dirty="0"/>
              <a:t>Transformer</a:t>
            </a:r>
            <a:r>
              <a:rPr lang="zh-CN" altLang="en-US" dirty="0"/>
              <a:t>编码器，重新设计了解码网络，解码网络参考了</a:t>
            </a:r>
            <a:r>
              <a:rPr lang="en-US" altLang="zh-CN" dirty="0"/>
              <a:t>FCN</a:t>
            </a:r>
            <a:r>
              <a:rPr lang="zh-CN" altLang="en-US" dirty="0"/>
              <a:t>和</a:t>
            </a:r>
            <a:r>
              <a:rPr lang="en-US" altLang="zh-CN" dirty="0"/>
              <a:t>FPN</a:t>
            </a:r>
            <a:r>
              <a:rPr lang="zh-CN" altLang="en-US" dirty="0"/>
              <a:t>网络，并使用可形变卷积替换普通卷积操作和使用</a:t>
            </a:r>
            <a:r>
              <a:rPr lang="en-US" altLang="zh-CN" dirty="0"/>
              <a:t>MLP</a:t>
            </a:r>
            <a:r>
              <a:rPr lang="zh-CN" altLang="en-US" dirty="0"/>
              <a:t>（</a:t>
            </a:r>
            <a:r>
              <a:rPr lang="zh-CN" altLang="en-US" b="0" i="0" dirty="0">
                <a:solidFill>
                  <a:srgbClr val="2E3033"/>
                </a:solidFill>
                <a:effectLst/>
                <a:latin typeface="Arial" panose="020B0604020202020204" pitchFamily="34" charset="0"/>
              </a:rPr>
              <a:t>多层感知器</a:t>
            </a:r>
            <a:r>
              <a:rPr lang="zh-CN" altLang="en-US" dirty="0"/>
              <a:t>）进行降维处理。</a:t>
            </a:r>
          </a:p>
        </p:txBody>
      </p:sp>
      <p:sp>
        <p:nvSpPr>
          <p:cNvPr id="4" name="灯片编号占位符 3"/>
          <p:cNvSpPr>
            <a:spLocks noGrp="1"/>
          </p:cNvSpPr>
          <p:nvPr>
            <p:ph type="sldNum" sz="quarter" idx="10"/>
          </p:nvPr>
        </p:nvSpPr>
        <p:spPr/>
        <p:txBody>
          <a:bodyPr/>
          <a:lstStyle/>
          <a:p>
            <a:fld id="{10A842D5-3964-4D1E-A2D9-636432CD0AB9}" type="slidenum">
              <a:rPr lang="zh-CN" altLang="en-US" smtClean="0"/>
              <a:t>12</a:t>
            </a:fld>
            <a:endParaRPr lang="zh-CN" altLang="en-US"/>
          </a:p>
        </p:txBody>
      </p:sp>
    </p:spTree>
    <p:extLst>
      <p:ext uri="{BB962C8B-B14F-4D97-AF65-F5344CB8AC3E}">
        <p14:creationId xmlns:p14="http://schemas.microsoft.com/office/powerpoint/2010/main" val="4199075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MOT17</a:t>
            </a:r>
            <a:r>
              <a:rPr lang="zh-CN" altLang="en-US" dirty="0"/>
              <a:t>验证集上结果可以看到，我们的解码网络比基线的解码网络的检测性能上要更强，并且参数量更少推理速度更快。</a:t>
            </a:r>
          </a:p>
        </p:txBody>
      </p:sp>
      <p:sp>
        <p:nvSpPr>
          <p:cNvPr id="4" name="灯片编号占位符 3"/>
          <p:cNvSpPr>
            <a:spLocks noGrp="1"/>
          </p:cNvSpPr>
          <p:nvPr>
            <p:ph type="sldNum" sz="quarter" idx="10"/>
          </p:nvPr>
        </p:nvSpPr>
        <p:spPr/>
        <p:txBody>
          <a:bodyPr/>
          <a:lstStyle/>
          <a:p>
            <a:fld id="{10A842D5-3964-4D1E-A2D9-636432CD0AB9}" type="slidenum">
              <a:rPr lang="zh-CN" altLang="en-US" smtClean="0"/>
              <a:t>13</a:t>
            </a:fld>
            <a:endParaRPr lang="zh-CN" altLang="en-US"/>
          </a:p>
        </p:txBody>
      </p:sp>
    </p:spTree>
    <p:extLst>
      <p:ext uri="{BB962C8B-B14F-4D97-AF65-F5344CB8AC3E}">
        <p14:creationId xmlns:p14="http://schemas.microsoft.com/office/powerpoint/2010/main" val="736820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但是当我们同时训练检测任务和身份嵌入特征提取任务时，发现其检测指标明显下降，但是其跟踪</a:t>
            </a:r>
            <a:r>
              <a:rPr lang="en-US" altLang="zh-CN" dirty="0"/>
              <a:t>IDF1</a:t>
            </a:r>
            <a:r>
              <a:rPr lang="zh-CN" altLang="en-US" dirty="0"/>
              <a:t>明显增加，可知我们检测任务收到了身份嵌入特征的严重影响。因此我们提出了交替冻结训练策略，先冻结嵌入身份特征提取分支，训练检测分支，训练完成后再训练身份嵌入特征提取分支，最终我们的跟踪指标有明显提升，</a:t>
            </a:r>
            <a:r>
              <a:rPr lang="en-US" altLang="zh-CN" dirty="0"/>
              <a:t>MOTA</a:t>
            </a:r>
            <a:r>
              <a:rPr lang="zh-CN" altLang="en-US" dirty="0"/>
              <a:t>提升了</a:t>
            </a:r>
            <a:r>
              <a:rPr lang="en-US" altLang="zh-CN" dirty="0"/>
              <a:t>0.4%</a:t>
            </a:r>
            <a:r>
              <a:rPr lang="zh-CN" altLang="en-US" dirty="0"/>
              <a:t>，</a:t>
            </a:r>
            <a:r>
              <a:rPr lang="en-US" altLang="zh-CN" dirty="0"/>
              <a:t>IDF1</a:t>
            </a:r>
            <a:r>
              <a:rPr lang="zh-CN" altLang="en-US" dirty="0"/>
              <a:t>提升了</a:t>
            </a:r>
            <a:r>
              <a:rPr lang="en-US" altLang="zh-CN" dirty="0"/>
              <a:t>3.4%</a:t>
            </a:r>
            <a:r>
              <a:rPr lang="zh-CN" altLang="en-US" dirty="0"/>
              <a:t>。</a:t>
            </a:r>
          </a:p>
        </p:txBody>
      </p:sp>
      <p:sp>
        <p:nvSpPr>
          <p:cNvPr id="4" name="灯片编号占位符 3"/>
          <p:cNvSpPr>
            <a:spLocks noGrp="1"/>
          </p:cNvSpPr>
          <p:nvPr>
            <p:ph type="sldNum" sz="quarter" idx="10"/>
          </p:nvPr>
        </p:nvSpPr>
        <p:spPr/>
        <p:txBody>
          <a:bodyPr/>
          <a:lstStyle/>
          <a:p>
            <a:fld id="{10A842D5-3964-4D1E-A2D9-636432CD0AB9}" type="slidenum">
              <a:rPr lang="zh-CN" altLang="en-US" smtClean="0"/>
              <a:t>14</a:t>
            </a:fld>
            <a:endParaRPr lang="zh-CN" altLang="en-US"/>
          </a:p>
        </p:txBody>
      </p:sp>
    </p:spTree>
    <p:extLst>
      <p:ext uri="{BB962C8B-B14F-4D97-AF65-F5344CB8AC3E}">
        <p14:creationId xmlns:p14="http://schemas.microsoft.com/office/powerpoint/2010/main" val="3353013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在交替冻结训练后的跟踪指标虽然大幅上升，但是身份表示切换依然很严重，目前大多数目标跟踪算法都是沿用了</a:t>
            </a:r>
            <a:r>
              <a:rPr lang="en-US" altLang="zh-CN" dirty="0" err="1"/>
              <a:t>deepsort</a:t>
            </a:r>
            <a:r>
              <a:rPr lang="zh-CN" altLang="en-US" dirty="0"/>
              <a:t>的跟踪策略，并且使用单一检测阈值来平衡真假阳性框。但是这个可能回出现如上图所示问题，在低置信度框真阳性框会被丢弃，导致碎片轨迹和漏检。</a:t>
            </a:r>
          </a:p>
        </p:txBody>
      </p:sp>
      <p:sp>
        <p:nvSpPr>
          <p:cNvPr id="4" name="灯片编号占位符 3"/>
          <p:cNvSpPr>
            <a:spLocks noGrp="1"/>
          </p:cNvSpPr>
          <p:nvPr>
            <p:ph type="sldNum" sz="quarter" idx="10"/>
          </p:nvPr>
        </p:nvSpPr>
        <p:spPr/>
        <p:txBody>
          <a:bodyPr/>
          <a:lstStyle/>
          <a:p>
            <a:fld id="{10A842D5-3964-4D1E-A2D9-636432CD0AB9}" type="slidenum">
              <a:rPr lang="zh-CN" altLang="en-US" smtClean="0"/>
              <a:t>15</a:t>
            </a:fld>
            <a:endParaRPr lang="zh-CN" altLang="en-US"/>
          </a:p>
        </p:txBody>
      </p:sp>
    </p:spTree>
    <p:extLst>
      <p:ext uri="{BB962C8B-B14F-4D97-AF65-F5344CB8AC3E}">
        <p14:creationId xmlns:p14="http://schemas.microsoft.com/office/powerpoint/2010/main" val="1083072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我们提出二次匹配策略，即设置两个阈值，首先轨迹与高置信度框进行匹配随后剩余的轨迹再和低置信度框进行匹配，不匹配的低置信度框被视为背景而丢弃，而不匹配的高置信度框则单独开辟新的轨迹。采用二次匹配策略使得跟踪指标</a:t>
            </a:r>
            <a:r>
              <a:rPr lang="en-US" altLang="zh-CN" dirty="0"/>
              <a:t>MOTA</a:t>
            </a:r>
            <a:r>
              <a:rPr lang="zh-CN" altLang="en-US" dirty="0"/>
              <a:t>在交替训练的基础上提高了</a:t>
            </a:r>
            <a:r>
              <a:rPr lang="en-US" altLang="zh-CN" dirty="0"/>
              <a:t>0.9%</a:t>
            </a:r>
            <a:r>
              <a:rPr lang="zh-CN" altLang="en-US" dirty="0"/>
              <a:t>，</a:t>
            </a:r>
            <a:r>
              <a:rPr lang="en-US" altLang="zh-CN" dirty="0"/>
              <a:t>IDF1</a:t>
            </a:r>
            <a:r>
              <a:rPr lang="zh-CN" altLang="en-US" dirty="0"/>
              <a:t>提高了</a:t>
            </a:r>
            <a:r>
              <a:rPr lang="en-US" altLang="zh-CN" dirty="0"/>
              <a:t>0.7%</a:t>
            </a:r>
            <a:r>
              <a:rPr lang="zh-CN" altLang="en-US" dirty="0"/>
              <a:t>，</a:t>
            </a:r>
            <a:r>
              <a:rPr lang="en-US" altLang="zh-CN" dirty="0"/>
              <a:t>IDs</a:t>
            </a:r>
            <a:r>
              <a:rPr lang="zh-CN" altLang="en-US" dirty="0"/>
              <a:t>降至</a:t>
            </a:r>
            <a:r>
              <a:rPr lang="en-US" altLang="zh-CN" dirty="0"/>
              <a:t>271</a:t>
            </a:r>
            <a:r>
              <a:rPr lang="zh-CN" altLang="en-US" dirty="0"/>
              <a:t>。</a:t>
            </a:r>
          </a:p>
        </p:txBody>
      </p:sp>
      <p:sp>
        <p:nvSpPr>
          <p:cNvPr id="4" name="灯片编号占位符 3"/>
          <p:cNvSpPr>
            <a:spLocks noGrp="1"/>
          </p:cNvSpPr>
          <p:nvPr>
            <p:ph type="sldNum" sz="quarter" idx="10"/>
          </p:nvPr>
        </p:nvSpPr>
        <p:spPr/>
        <p:txBody>
          <a:bodyPr/>
          <a:lstStyle/>
          <a:p>
            <a:fld id="{10A842D5-3964-4D1E-A2D9-636432CD0AB9}" type="slidenum">
              <a:rPr lang="zh-CN" altLang="en-US" smtClean="0"/>
              <a:t>16</a:t>
            </a:fld>
            <a:endParaRPr lang="zh-CN" altLang="en-US"/>
          </a:p>
        </p:txBody>
      </p:sp>
    </p:spTree>
    <p:extLst>
      <p:ext uri="{BB962C8B-B14F-4D97-AF65-F5344CB8AC3E}">
        <p14:creationId xmlns:p14="http://schemas.microsoft.com/office/powerpoint/2010/main" val="1943193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在讲完研究方法后，我们对基于深度学习的行人跟踪系统进行实现，并使用测试集进行指标评估。</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46192-8ABF-4E52-A990-9DB42C73D55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67230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在算法优化完成后，我们对基于深度学习的行人跟踪系统进行了设计和实现，整个系统包括了基于</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Android</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平台的视频图像采集系统</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1200" kern="100" dirty="0" err="1">
                <a:effectLst/>
                <a:latin typeface="Times New Roman" panose="02020603050405020304" pitchFamily="18" charset="0"/>
                <a:ea typeface="宋体" panose="02010600030101010101" pitchFamily="2" charset="-122"/>
                <a:cs typeface="Times New Roman" panose="02020603050405020304" pitchFamily="18" charset="0"/>
              </a:rPr>
              <a:t>PyTorch</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平台的数据处理系统</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1200" kern="100" dirty="0" err="1">
                <a:effectLst/>
                <a:latin typeface="Times New Roman" panose="02020603050405020304" pitchFamily="18" charset="0"/>
                <a:ea typeface="宋体" panose="02010600030101010101" pitchFamily="2" charset="-122"/>
                <a:cs typeface="Times New Roman" panose="02020603050405020304" pitchFamily="18" charset="0"/>
              </a:rPr>
              <a:t>JavaWeb</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的展示系统</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10"/>
          </p:nvPr>
        </p:nvSpPr>
        <p:spPr/>
        <p:txBody>
          <a:bodyPr/>
          <a:lstStyle/>
          <a:p>
            <a:fld id="{10A842D5-3964-4D1E-A2D9-636432CD0AB9}" type="slidenum">
              <a:rPr lang="zh-CN" altLang="en-US" smtClean="0"/>
              <a:t>18</a:t>
            </a:fld>
            <a:endParaRPr lang="zh-CN" altLang="en-US"/>
          </a:p>
        </p:txBody>
      </p:sp>
    </p:spTree>
    <p:extLst>
      <p:ext uri="{BB962C8B-B14F-4D97-AF65-F5344CB8AC3E}">
        <p14:creationId xmlns:p14="http://schemas.microsoft.com/office/powerpoint/2010/main" val="1384317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整个系统的流程如图所示，</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视频图像采集设备终端实时的采集监控视频数据并进行相应的视频编码之后推流到</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Nginx</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反向代理服务器上</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视频图像处理服务器通过</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OpenCV</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进行收流，并使用</a:t>
            </a:r>
            <a:r>
              <a:rPr lang="en-US" altLang="zh-CN" sz="1200" kern="100" dirty="0" err="1">
                <a:effectLst/>
                <a:latin typeface="Times New Roman" panose="02020603050405020304" pitchFamily="18" charset="0"/>
                <a:ea typeface="宋体" panose="02010600030101010101" pitchFamily="2" charset="-122"/>
                <a:cs typeface="Times New Roman" panose="02020603050405020304" pitchFamily="18" charset="0"/>
              </a:rPr>
              <a:t>PyTorch</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框架下的算法进行推理，并将推理结果，保存在本地和再次推流到</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Nginx</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上，后端服务器通过</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Flash Player</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进行收流，最终显示在网页上。</a:t>
            </a:r>
            <a:endParaRPr lang="zh-CN" altLang="en-US" dirty="0"/>
          </a:p>
        </p:txBody>
      </p:sp>
      <p:sp>
        <p:nvSpPr>
          <p:cNvPr id="4" name="灯片编号占位符 3"/>
          <p:cNvSpPr>
            <a:spLocks noGrp="1"/>
          </p:cNvSpPr>
          <p:nvPr>
            <p:ph type="sldNum" sz="quarter" idx="10"/>
          </p:nvPr>
        </p:nvSpPr>
        <p:spPr/>
        <p:txBody>
          <a:bodyPr/>
          <a:lstStyle/>
          <a:p>
            <a:fld id="{10A842D5-3964-4D1E-A2D9-636432CD0AB9}" type="slidenum">
              <a:rPr lang="zh-CN" altLang="en-US" smtClean="0"/>
              <a:t>19</a:t>
            </a:fld>
            <a:endParaRPr lang="zh-CN" altLang="en-US"/>
          </a:p>
        </p:txBody>
      </p:sp>
    </p:spTree>
    <p:extLst>
      <p:ext uri="{BB962C8B-B14F-4D97-AF65-F5344CB8AC3E}">
        <p14:creationId xmlns:p14="http://schemas.microsoft.com/office/powerpoint/2010/main" val="2249043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我将从下面四个部分来对我的毕业论文进行简述</a:t>
            </a:r>
          </a:p>
        </p:txBody>
      </p:sp>
      <p:sp>
        <p:nvSpPr>
          <p:cNvPr id="4" name="灯片编号占位符 3"/>
          <p:cNvSpPr>
            <a:spLocks noGrp="1"/>
          </p:cNvSpPr>
          <p:nvPr>
            <p:ph type="sldNum" sz="quarter" idx="10"/>
          </p:nvPr>
        </p:nvSpPr>
        <p:spPr/>
        <p:txBody>
          <a:bodyPr/>
          <a:lstStyle/>
          <a:p>
            <a:fld id="{9F3E0F08-5CA5-4FF4-B957-98B301952557}" type="slidenum">
              <a:rPr lang="zh-CN" altLang="en-US" smtClean="0"/>
              <a:t>2</a:t>
            </a:fld>
            <a:endParaRPr lang="zh-CN" altLang="en-US"/>
          </a:p>
        </p:txBody>
      </p:sp>
    </p:spTree>
    <p:extLst>
      <p:ext uri="{BB962C8B-B14F-4D97-AF65-F5344CB8AC3E}">
        <p14:creationId xmlns:p14="http://schemas.microsoft.com/office/powerpoint/2010/main" val="3593615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然后我们看看基于深度学习的行人跟踪系统展示，包括前期的注册登录页面，监控页面还有人流量数据分析页面，后续还能做更多扩展性的应用。</a:t>
            </a:r>
          </a:p>
        </p:txBody>
      </p:sp>
      <p:sp>
        <p:nvSpPr>
          <p:cNvPr id="4" name="灯片编号占位符 3"/>
          <p:cNvSpPr>
            <a:spLocks noGrp="1"/>
          </p:cNvSpPr>
          <p:nvPr>
            <p:ph type="sldNum" sz="quarter" idx="10"/>
          </p:nvPr>
        </p:nvSpPr>
        <p:spPr/>
        <p:txBody>
          <a:bodyPr/>
          <a:lstStyle/>
          <a:p>
            <a:fld id="{10A842D5-3964-4D1E-A2D9-636432CD0AB9}" type="slidenum">
              <a:rPr lang="zh-CN" altLang="en-US" smtClean="0"/>
              <a:t>20</a:t>
            </a:fld>
            <a:endParaRPr lang="zh-CN" altLang="en-US"/>
          </a:p>
        </p:txBody>
      </p:sp>
    </p:spTree>
    <p:extLst>
      <p:ext uri="{BB962C8B-B14F-4D97-AF65-F5344CB8AC3E}">
        <p14:creationId xmlns:p14="http://schemas.microsoft.com/office/powerpoint/2010/main" val="2533162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我们在多目标跟踪广泛用于指标评估的</a:t>
            </a:r>
            <a:r>
              <a:rPr lang="en-US" altLang="zh-CN" dirty="0"/>
              <a:t>MOT17</a:t>
            </a:r>
            <a:r>
              <a:rPr lang="zh-CN" altLang="en-US" dirty="0"/>
              <a:t>测试集上进行测试，结果显示本文的方法达到了目前先进的水平，比去年提出的</a:t>
            </a:r>
            <a:r>
              <a:rPr lang="en-US" altLang="zh-CN" sz="1200" kern="0" dirty="0" err="1">
                <a:effectLst/>
              </a:rPr>
              <a:t>TransCenter</a:t>
            </a:r>
            <a:r>
              <a:rPr lang="zh-CN" altLang="en-US" sz="1200" kern="0" dirty="0">
                <a:effectLst/>
              </a:rPr>
              <a:t>，</a:t>
            </a:r>
            <a:r>
              <a:rPr lang="en-US" altLang="zh-CN" sz="1200" kern="0" dirty="0" err="1">
                <a:effectLst/>
              </a:rPr>
              <a:t>FairMOT</a:t>
            </a:r>
            <a:r>
              <a:rPr lang="zh-CN" altLang="en-US" sz="1200" kern="0" dirty="0">
                <a:effectLst/>
              </a:rPr>
              <a:t>，</a:t>
            </a:r>
            <a:r>
              <a:rPr lang="en-US" altLang="zh-CN" sz="1200" kern="0" dirty="0" err="1">
                <a:effectLst/>
              </a:rPr>
              <a:t>RelationTrack</a:t>
            </a:r>
            <a:r>
              <a:rPr lang="zh-CN" altLang="en-US" sz="1200" kern="0" dirty="0">
                <a:effectLst/>
              </a:rPr>
              <a:t>等网络</a:t>
            </a:r>
            <a:r>
              <a:rPr lang="zh-CN" altLang="en-US" dirty="0"/>
              <a:t>，在部分指标上有所领先。</a:t>
            </a:r>
          </a:p>
        </p:txBody>
      </p:sp>
      <p:sp>
        <p:nvSpPr>
          <p:cNvPr id="4" name="灯片编号占位符 3"/>
          <p:cNvSpPr>
            <a:spLocks noGrp="1"/>
          </p:cNvSpPr>
          <p:nvPr>
            <p:ph type="sldNum" sz="quarter" idx="10"/>
          </p:nvPr>
        </p:nvSpPr>
        <p:spPr/>
        <p:txBody>
          <a:bodyPr/>
          <a:lstStyle/>
          <a:p>
            <a:fld id="{10A842D5-3964-4D1E-A2D9-636432CD0AB9}" type="slidenum">
              <a:rPr lang="zh-CN" altLang="en-US" smtClean="0"/>
              <a:t>21</a:t>
            </a:fld>
            <a:endParaRPr lang="zh-CN" altLang="en-US"/>
          </a:p>
        </p:txBody>
      </p:sp>
    </p:spTree>
    <p:extLst>
      <p:ext uri="{BB962C8B-B14F-4D97-AF65-F5344CB8AC3E}">
        <p14:creationId xmlns:p14="http://schemas.microsoft.com/office/powerpoint/2010/main" val="698329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接下来看看我们的方法在</a:t>
            </a:r>
            <a:r>
              <a:rPr lang="en-US" altLang="zh-CN" dirty="0"/>
              <a:t>MOT17</a:t>
            </a:r>
            <a:r>
              <a:rPr lang="zh-CN" altLang="en-US" dirty="0"/>
              <a:t>测试集上的视频处理结果，我们的检测和跟踪精度都比较高，身份切换的次数较少。</a:t>
            </a:r>
          </a:p>
        </p:txBody>
      </p:sp>
      <p:sp>
        <p:nvSpPr>
          <p:cNvPr id="4" name="灯片编号占位符 3"/>
          <p:cNvSpPr>
            <a:spLocks noGrp="1"/>
          </p:cNvSpPr>
          <p:nvPr>
            <p:ph type="sldNum" sz="quarter" idx="10"/>
          </p:nvPr>
        </p:nvSpPr>
        <p:spPr/>
        <p:txBody>
          <a:bodyPr/>
          <a:lstStyle/>
          <a:p>
            <a:fld id="{10A842D5-3964-4D1E-A2D9-636432CD0AB9}" type="slidenum">
              <a:rPr lang="zh-CN" altLang="en-US" smtClean="0"/>
              <a:t>22</a:t>
            </a:fld>
            <a:endParaRPr lang="zh-CN" altLang="en-US"/>
          </a:p>
        </p:txBody>
      </p:sp>
    </p:spTree>
    <p:extLst>
      <p:ext uri="{BB962C8B-B14F-4D97-AF65-F5344CB8AC3E}">
        <p14:creationId xmlns:p14="http://schemas.microsoft.com/office/powerpoint/2010/main" val="2646553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最后就是对论文的总结和展望</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46192-8ABF-4E52-A990-9DB42C73D55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67913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主要有以下四个方面的创新，基于</a:t>
            </a:r>
            <a:r>
              <a:rPr lang="en-US" altLang="zh-CN" dirty="0"/>
              <a:t>Transformer</a:t>
            </a:r>
            <a:r>
              <a:rPr lang="zh-CN" altLang="en-US" dirty="0"/>
              <a:t>骨干提出</a:t>
            </a:r>
            <a:r>
              <a:rPr lang="en-US" altLang="zh-CN" dirty="0"/>
              <a:t>MN</a:t>
            </a:r>
            <a:r>
              <a:rPr lang="zh-CN" altLang="en-US" dirty="0"/>
              <a:t>网络结构，使得网络目标检测性能较基线网络提高了</a:t>
            </a:r>
            <a:r>
              <a:rPr lang="en-US" altLang="zh-CN" dirty="0"/>
              <a:t>0.2%</a:t>
            </a:r>
            <a:r>
              <a:rPr lang="zh-CN" altLang="en-US" dirty="0"/>
              <a:t>，提出了交替冻结训练策略，使跟踪指标</a:t>
            </a:r>
            <a:r>
              <a:rPr lang="en-US" altLang="zh-CN" dirty="0"/>
              <a:t>MOTA</a:t>
            </a:r>
            <a:r>
              <a:rPr lang="zh-CN" altLang="en-US" dirty="0"/>
              <a:t>较基线网络提高</a:t>
            </a:r>
            <a:r>
              <a:rPr lang="en-US" altLang="zh-CN" dirty="0"/>
              <a:t>1.7%</a:t>
            </a:r>
            <a:r>
              <a:rPr lang="zh-CN" altLang="en-US" dirty="0"/>
              <a:t>，</a:t>
            </a:r>
            <a:r>
              <a:rPr lang="en-US" altLang="zh-CN" dirty="0"/>
              <a:t>IDF1</a:t>
            </a:r>
            <a:r>
              <a:rPr lang="zh-CN" altLang="en-US" dirty="0"/>
              <a:t>提高</a:t>
            </a:r>
            <a:r>
              <a:rPr lang="en-US" altLang="zh-CN" dirty="0"/>
              <a:t>3.3%</a:t>
            </a:r>
            <a:r>
              <a:rPr lang="zh-CN" altLang="en-US" dirty="0"/>
              <a:t>。使用二次匹配策略，跟踪指标</a:t>
            </a:r>
            <a:r>
              <a:rPr lang="en-US" altLang="zh-CN" dirty="0"/>
              <a:t>MOTA</a:t>
            </a:r>
            <a:r>
              <a:rPr lang="zh-CN" altLang="en-US" dirty="0"/>
              <a:t>和</a:t>
            </a:r>
            <a:r>
              <a:rPr lang="en-US" altLang="zh-CN" dirty="0"/>
              <a:t>IDF1</a:t>
            </a:r>
            <a:r>
              <a:rPr lang="zh-CN" altLang="en-US" dirty="0"/>
              <a:t>又得到进一步提升。并在模型优化完成后设计了一个简易可扩展的基于深度学习的行人跟踪系统。</a:t>
            </a: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24</a:t>
            </a:fld>
            <a:endParaRPr lang="zh-CN" altLang="en-US"/>
          </a:p>
        </p:txBody>
      </p:sp>
    </p:spTree>
    <p:extLst>
      <p:ext uri="{BB962C8B-B14F-4D97-AF65-F5344CB8AC3E}">
        <p14:creationId xmlns:p14="http://schemas.microsoft.com/office/powerpoint/2010/main" val="2671362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最后就是展望，首先检测方法还可以加上时序模块提高检测精度，其次模型部署可以进行量化增加推理速度，最后系统还可以扩展更多功能。</a:t>
            </a:r>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25</a:t>
            </a:fld>
            <a:endParaRPr lang="zh-CN" altLang="en-US"/>
          </a:p>
        </p:txBody>
      </p:sp>
    </p:spTree>
    <p:extLst>
      <p:ext uri="{BB962C8B-B14F-4D97-AF65-F5344CB8AC3E}">
        <p14:creationId xmlns:p14="http://schemas.microsoft.com/office/powerpoint/2010/main" val="519188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以上就是我的答辩自述。希望各位评委老师给予评价和指正，谢谢</a:t>
            </a:r>
          </a:p>
        </p:txBody>
      </p:sp>
      <p:sp>
        <p:nvSpPr>
          <p:cNvPr id="4" name="灯片编号占位符 3"/>
          <p:cNvSpPr>
            <a:spLocks noGrp="1"/>
          </p:cNvSpPr>
          <p:nvPr>
            <p:ph type="sldNum" sz="quarter" idx="10"/>
          </p:nvPr>
        </p:nvSpPr>
        <p:spPr/>
        <p:txBody>
          <a:bodyPr/>
          <a:lstStyle/>
          <a:p>
            <a:fld id="{D8D94550-5767-4692-896D-324420F2D299}" type="slidenum">
              <a:rPr lang="zh-CN" altLang="en-US" smtClean="0"/>
              <a:t>26</a:t>
            </a:fld>
            <a:endParaRPr lang="zh-CN" altLang="en-US"/>
          </a:p>
        </p:txBody>
      </p:sp>
    </p:spTree>
    <p:extLst>
      <p:ext uri="{BB962C8B-B14F-4D97-AF65-F5344CB8AC3E}">
        <p14:creationId xmlns:p14="http://schemas.microsoft.com/office/powerpoint/2010/main" val="2319170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首先介绍本篇论文研究背景及意义</a:t>
            </a:r>
          </a:p>
        </p:txBody>
      </p:sp>
      <p:sp>
        <p:nvSpPr>
          <p:cNvPr id="4" name="灯片编号占位符 3"/>
          <p:cNvSpPr>
            <a:spLocks noGrp="1"/>
          </p:cNvSpPr>
          <p:nvPr>
            <p:ph type="sldNum" sz="quarter" idx="10"/>
          </p:nvPr>
        </p:nvSpPr>
        <p:spPr/>
        <p:txBody>
          <a:bodyPr/>
          <a:lstStyle/>
          <a:p>
            <a:fld id="{17446192-8ABF-4E52-A990-9DB42C73D55D}" type="slidenum">
              <a:rPr lang="zh-CN" altLang="en-US" smtClean="0"/>
              <a:t>3</a:t>
            </a:fld>
            <a:endParaRPr lang="zh-CN" altLang="en-US"/>
          </a:p>
        </p:txBody>
      </p:sp>
    </p:spTree>
    <p:extLst>
      <p:ext uri="{BB962C8B-B14F-4D97-AF65-F5344CB8AC3E}">
        <p14:creationId xmlns:p14="http://schemas.microsoft.com/office/powerpoint/2010/main" val="1127057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随着技术的更新与进步，视频监控也向着智能化的方向发展。根据相关数据统计，我们的视频监控有</a:t>
            </a:r>
            <a:r>
              <a:rPr lang="en-US" altLang="zh-CN" dirty="0"/>
              <a:t>70%</a:t>
            </a:r>
            <a:r>
              <a:rPr lang="zh-CN" altLang="en-US" dirty="0"/>
              <a:t>是针对人进行的，行人数据易于采集，并且应用场景非常广，所以针对行人跟踪的研究也越来越多。</a:t>
            </a:r>
          </a:p>
        </p:txBody>
      </p:sp>
      <p:sp>
        <p:nvSpPr>
          <p:cNvPr id="4" name="灯片编号占位符 3"/>
          <p:cNvSpPr>
            <a:spLocks noGrp="1"/>
          </p:cNvSpPr>
          <p:nvPr>
            <p:ph type="sldNum" sz="quarter" idx="10"/>
          </p:nvPr>
        </p:nvSpPr>
        <p:spPr/>
        <p:txBody>
          <a:bodyPr/>
          <a:lstStyle/>
          <a:p>
            <a:fld id="{10A842D5-3964-4D1E-A2D9-636432CD0AB9}" type="slidenum">
              <a:rPr lang="zh-CN" altLang="en-US" smtClean="0"/>
              <a:t>4</a:t>
            </a:fld>
            <a:endParaRPr lang="zh-CN" altLang="en-US"/>
          </a:p>
        </p:txBody>
      </p:sp>
    </p:spTree>
    <p:extLst>
      <p:ext uri="{BB962C8B-B14F-4D97-AF65-F5344CB8AC3E}">
        <p14:creationId xmlns:p14="http://schemas.microsoft.com/office/powerpoint/2010/main" val="3973866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行人跟踪是多目标跟踪的一个主要应用之一，虽然目标跟踪是由来已久的方向，但是之前的研究大多数集中在单目标跟踪任务上，而单目标跟踪和行人跟踪这种多目标跟踪任务有很多差异，导致方法并不能通用，现在的多目标跟踪任务主要有如下</a:t>
            </a:r>
            <a:r>
              <a:rPr lang="en-US" altLang="zh-CN" dirty="0"/>
              <a:t>5</a:t>
            </a:r>
            <a:r>
              <a:rPr lang="zh-CN" altLang="en-US" dirty="0"/>
              <a:t>个研究难点。</a:t>
            </a:r>
          </a:p>
        </p:txBody>
      </p:sp>
      <p:sp>
        <p:nvSpPr>
          <p:cNvPr id="4" name="灯片编号占位符 3"/>
          <p:cNvSpPr>
            <a:spLocks noGrp="1"/>
          </p:cNvSpPr>
          <p:nvPr>
            <p:ph type="sldNum" sz="quarter" idx="10"/>
          </p:nvPr>
        </p:nvSpPr>
        <p:spPr/>
        <p:txBody>
          <a:bodyPr/>
          <a:lstStyle/>
          <a:p>
            <a:fld id="{10A842D5-3964-4D1E-A2D9-636432CD0AB9}" type="slidenum">
              <a:rPr lang="zh-CN" altLang="en-US" smtClean="0"/>
              <a:t>5</a:t>
            </a:fld>
            <a:endParaRPr lang="zh-CN" altLang="en-US"/>
          </a:p>
        </p:txBody>
      </p:sp>
    </p:spTree>
    <p:extLst>
      <p:ext uri="{BB962C8B-B14F-4D97-AF65-F5344CB8AC3E}">
        <p14:creationId xmlns:p14="http://schemas.microsoft.com/office/powerpoint/2010/main" val="157660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虽然行人跟踪的困难点很多，但是近年所提出行人跟踪网络在一定情况下缓解了这些问题，本篇论文将在去年提出多目标跟踪方法</a:t>
            </a:r>
            <a:r>
              <a:rPr lang="en-US" altLang="zh-CN" dirty="0" err="1"/>
              <a:t>FairMOT</a:t>
            </a:r>
            <a:r>
              <a:rPr lang="zh-CN" altLang="en-US" dirty="0"/>
              <a:t>的基础上进行改进和优化，优化内容主要包括损失函数的改进，网络结构的改进，训练策略的改进，以及匹配策略的优化</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46192-8ABF-4E52-A990-9DB42C73D55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54623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FairMOT</a:t>
            </a:r>
            <a:r>
              <a:rPr lang="zh-CN" altLang="en-US" dirty="0"/>
              <a:t>作为本篇论文的基线网络，他主要是将</a:t>
            </a:r>
            <a:r>
              <a:rPr lang="en-US" altLang="zh-CN" dirty="0"/>
              <a:t>JDE</a:t>
            </a:r>
            <a:r>
              <a:rPr lang="zh-CN" altLang="en-US" dirty="0"/>
              <a:t>框架与</a:t>
            </a:r>
            <a:r>
              <a:rPr lang="en-US" altLang="zh-CN" dirty="0" err="1"/>
              <a:t>CenterNet</a:t>
            </a:r>
            <a:r>
              <a:rPr lang="zh-CN" altLang="en-US" dirty="0"/>
              <a:t>模型相结合，通过采用</a:t>
            </a:r>
            <a:r>
              <a:rPr lang="en-US" altLang="zh-CN" dirty="0"/>
              <a:t>DLA-34</a:t>
            </a:r>
            <a:r>
              <a:rPr lang="zh-CN" altLang="en-US" dirty="0"/>
              <a:t>深层聚合网络作为骨干，将大量高层特征和底层特征进行结合，使用</a:t>
            </a:r>
            <a:r>
              <a:rPr lang="en-US" altLang="zh-CN" dirty="0"/>
              <a:t>anchor-free</a:t>
            </a:r>
            <a:r>
              <a:rPr lang="zh-CN" altLang="en-US" dirty="0"/>
              <a:t>的方法返回热图和中心偏移以及检测框大小，另外新增了嵌入特征提取分支，用于后续的跟踪匹配。</a:t>
            </a:r>
          </a:p>
        </p:txBody>
      </p:sp>
      <p:sp>
        <p:nvSpPr>
          <p:cNvPr id="4" name="灯片编号占位符 3"/>
          <p:cNvSpPr>
            <a:spLocks noGrp="1"/>
          </p:cNvSpPr>
          <p:nvPr>
            <p:ph type="sldNum" sz="quarter" idx="10"/>
          </p:nvPr>
        </p:nvSpPr>
        <p:spPr/>
        <p:txBody>
          <a:bodyPr/>
          <a:lstStyle/>
          <a:p>
            <a:fld id="{10A842D5-3964-4D1E-A2D9-636432CD0AB9}" type="slidenum">
              <a:rPr lang="zh-CN" altLang="en-US" smtClean="0"/>
              <a:t>7</a:t>
            </a:fld>
            <a:endParaRPr lang="zh-CN" altLang="en-US"/>
          </a:p>
        </p:txBody>
      </p:sp>
    </p:spTree>
    <p:extLst>
      <p:ext uri="{BB962C8B-B14F-4D97-AF65-F5344CB8AC3E}">
        <p14:creationId xmlns:p14="http://schemas.microsoft.com/office/powerpoint/2010/main" val="3653327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a:t>
            </a:r>
            <a:r>
              <a:rPr lang="en-US" altLang="zh-CN" dirty="0" err="1"/>
              <a:t>FairMOT</a:t>
            </a:r>
            <a:r>
              <a:rPr lang="zh-CN" altLang="en-US" dirty="0"/>
              <a:t>的跟踪表现非常出众远超在此之前模型，但是其检测效果还可以提升，在基线网络中对检测框尺寸损失使用了</a:t>
            </a:r>
            <a:r>
              <a:rPr lang="en-US" altLang="zh-CN" dirty="0"/>
              <a:t>L1loss</a:t>
            </a:r>
            <a:r>
              <a:rPr lang="zh-CN" altLang="en-US" dirty="0"/>
              <a:t>，但是由图中所示</a:t>
            </a:r>
            <a:r>
              <a:rPr lang="en-US" altLang="zh-CN" dirty="0"/>
              <a:t>L1loss</a:t>
            </a:r>
            <a:r>
              <a:rPr lang="zh-CN" altLang="en-US" dirty="0"/>
              <a:t>很多时候不能反映</a:t>
            </a:r>
            <a:r>
              <a:rPr lang="en-US" altLang="zh-CN" dirty="0" err="1"/>
              <a:t>IoU</a:t>
            </a:r>
            <a:r>
              <a:rPr lang="zh-CN" altLang="en-US" dirty="0"/>
              <a:t>的真实指标，导致回归精度降低，我们将其换成</a:t>
            </a:r>
            <a:r>
              <a:rPr lang="en-US" altLang="zh-CN" sz="1200" kern="100" dirty="0" err="1">
                <a:latin typeface="Times New Roman" panose="02020603050405020304" pitchFamily="18" charset="0"/>
                <a:ea typeface="宋体" panose="02010600030101010101" pitchFamily="2" charset="-122"/>
                <a:cs typeface="Times New Roman" panose="02020603050405020304" pitchFamily="18" charset="0"/>
              </a:rPr>
              <a:t>GIoU</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最大程度的还原了</a:t>
            </a:r>
            <a:r>
              <a:rPr lang="en-US" altLang="zh-CN" sz="1200" kern="100" dirty="0" err="1">
                <a:latin typeface="Times New Roman" panose="02020603050405020304" pitchFamily="18" charset="0"/>
                <a:ea typeface="宋体" panose="02010600030101010101" pitchFamily="2" charset="-122"/>
                <a:cs typeface="Times New Roman" panose="02020603050405020304" pitchFamily="18" charset="0"/>
              </a:rPr>
              <a:t>IoU</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损失</a:t>
            </a:r>
            <a:r>
              <a:rPr lang="zh-CN" altLang="en-US" dirty="0"/>
              <a:t>。</a:t>
            </a:r>
            <a:endParaRPr lang="en-US" altLang="zh-CN" dirty="0"/>
          </a:p>
        </p:txBody>
      </p:sp>
      <p:sp>
        <p:nvSpPr>
          <p:cNvPr id="4" name="灯片编号占位符 3"/>
          <p:cNvSpPr>
            <a:spLocks noGrp="1"/>
          </p:cNvSpPr>
          <p:nvPr>
            <p:ph type="sldNum" sz="quarter" idx="10"/>
          </p:nvPr>
        </p:nvSpPr>
        <p:spPr/>
        <p:txBody>
          <a:bodyPr/>
          <a:lstStyle/>
          <a:p>
            <a:fld id="{10A842D5-3964-4D1E-A2D9-636432CD0AB9}" type="slidenum">
              <a:rPr lang="zh-CN" altLang="en-US" smtClean="0"/>
              <a:t>8</a:t>
            </a:fld>
            <a:endParaRPr lang="zh-CN" altLang="en-US"/>
          </a:p>
        </p:txBody>
      </p:sp>
    </p:spTree>
    <p:extLst>
      <p:ext uri="{BB962C8B-B14F-4D97-AF65-F5344CB8AC3E}">
        <p14:creationId xmlns:p14="http://schemas.microsoft.com/office/powerpoint/2010/main" val="2975988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在使用了</a:t>
            </a:r>
            <a:r>
              <a:rPr lang="en-US" altLang="zh-CN" dirty="0" err="1"/>
              <a:t>GIoU</a:t>
            </a:r>
            <a:r>
              <a:rPr lang="zh-CN" altLang="en-US" dirty="0"/>
              <a:t>损失函数后，我们的检测指标平均精度得到提升，并且跟踪指标也有所提升。</a:t>
            </a:r>
          </a:p>
        </p:txBody>
      </p:sp>
      <p:sp>
        <p:nvSpPr>
          <p:cNvPr id="4" name="灯片编号占位符 3"/>
          <p:cNvSpPr>
            <a:spLocks noGrp="1"/>
          </p:cNvSpPr>
          <p:nvPr>
            <p:ph type="sldNum" sz="quarter" idx="10"/>
          </p:nvPr>
        </p:nvSpPr>
        <p:spPr/>
        <p:txBody>
          <a:bodyPr/>
          <a:lstStyle/>
          <a:p>
            <a:fld id="{10A842D5-3964-4D1E-A2D9-636432CD0AB9}" type="slidenum">
              <a:rPr lang="zh-CN" altLang="en-US" smtClean="0"/>
              <a:t>9</a:t>
            </a:fld>
            <a:endParaRPr lang="zh-CN" altLang="en-US"/>
          </a:p>
        </p:txBody>
      </p:sp>
    </p:spTree>
    <p:extLst>
      <p:ext uri="{BB962C8B-B14F-4D97-AF65-F5344CB8AC3E}">
        <p14:creationId xmlns:p14="http://schemas.microsoft.com/office/powerpoint/2010/main" val="1359222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7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93741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97453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283F1C-DDB9-4783-8A31-E41782C6BF8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5451A98-B78D-4E21-BF31-F2D3439D111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9CE89C4-E3E1-449E-A423-983FE4B50D06}"/>
              </a:ext>
            </a:extLst>
          </p:cNvPr>
          <p:cNvSpPr>
            <a:spLocks noGrp="1"/>
          </p:cNvSpPr>
          <p:nvPr>
            <p:ph type="dt" sz="half" idx="10"/>
          </p:nvPr>
        </p:nvSpPr>
        <p:spPr/>
        <p:txBody>
          <a:bodyPr/>
          <a:lstStyle/>
          <a:p>
            <a:fld id="{8AF740B6-7142-469B-9D69-1008601B55D6}" type="datetimeFigureOut">
              <a:rPr lang="zh-CN" altLang="en-US" smtClean="0"/>
              <a:t>2022/5/5</a:t>
            </a:fld>
            <a:endParaRPr lang="zh-CN" altLang="en-US"/>
          </a:p>
        </p:txBody>
      </p:sp>
      <p:sp>
        <p:nvSpPr>
          <p:cNvPr id="5" name="页脚占位符 4">
            <a:extLst>
              <a:ext uri="{FF2B5EF4-FFF2-40B4-BE49-F238E27FC236}">
                <a16:creationId xmlns:a16="http://schemas.microsoft.com/office/drawing/2014/main" id="{00DA8506-8830-47FF-BD0B-6A85B64B2D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6EA389-E347-4EB1-82A8-9206F8BDE049}"/>
              </a:ext>
            </a:extLst>
          </p:cNvPr>
          <p:cNvSpPr>
            <a:spLocks noGrp="1"/>
          </p:cNvSpPr>
          <p:nvPr>
            <p:ph type="sldNum" sz="quarter" idx="12"/>
          </p:nvPr>
        </p:nvSpPr>
        <p:spPr/>
        <p:txBody>
          <a:bodyPr/>
          <a:lstStyle/>
          <a:p>
            <a:fld id="{0FC62D74-9FC1-487E-8273-750E25A88FE9}" type="slidenum">
              <a:rPr lang="zh-CN" altLang="en-US" smtClean="0"/>
              <a:t>‹#›</a:t>
            </a:fld>
            <a:endParaRPr lang="zh-CN" altLang="en-US"/>
          </a:p>
        </p:txBody>
      </p:sp>
    </p:spTree>
    <p:extLst>
      <p:ext uri="{BB962C8B-B14F-4D97-AF65-F5344CB8AC3E}">
        <p14:creationId xmlns:p14="http://schemas.microsoft.com/office/powerpoint/2010/main" val="328910736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_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6756213" y="0"/>
            <a:ext cx="5435788" cy="6858003"/>
          </a:xfrm>
          <a:custGeom>
            <a:avLst/>
            <a:gdLst>
              <a:gd name="connsiteX0" fmla="*/ 2130130 w 5435788"/>
              <a:gd name="connsiteY0" fmla="*/ 0 h 6858002"/>
              <a:gd name="connsiteX1" fmla="*/ 5435788 w 5435788"/>
              <a:gd name="connsiteY1" fmla="*/ 0 h 6858002"/>
              <a:gd name="connsiteX2" fmla="*/ 5435788 w 5435788"/>
              <a:gd name="connsiteY2" fmla="*/ 6858002 h 6858002"/>
              <a:gd name="connsiteX3" fmla="*/ 0 w 54357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435788" h="6858002">
                <a:moveTo>
                  <a:pt x="2130130" y="0"/>
                </a:moveTo>
                <a:lnTo>
                  <a:pt x="5435788" y="0"/>
                </a:lnTo>
                <a:lnTo>
                  <a:pt x="5435788" y="6858002"/>
                </a:lnTo>
                <a:lnTo>
                  <a:pt x="0" y="6858002"/>
                </a:lnTo>
                <a:close/>
              </a:path>
            </a:pathLst>
          </a:custGeom>
        </p:spPr>
        <p:txBody>
          <a:bodyPr wrap="square" lIns="68580" tIns="34290" rIns="68580" bIns="34290">
            <a:noAutofit/>
          </a:bodyPr>
          <a:lstStyle/>
          <a:p>
            <a:endParaRPr lang="zh-CN" altLang="en-US"/>
          </a:p>
        </p:txBody>
      </p:sp>
    </p:spTree>
    <p:extLst>
      <p:ext uri="{BB962C8B-B14F-4D97-AF65-F5344CB8AC3E}">
        <p14:creationId xmlns:p14="http://schemas.microsoft.com/office/powerpoint/2010/main" val="327010188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D62967-41DD-43A9-A8A2-DBE4C7CD30D6}" type="datetimeFigureOut">
              <a:rPr lang="en-US" smtClean="0"/>
              <a:t>5/5/2022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84866-2612-44FE-BED6-48B9181DF8CD}" type="slidenum">
              <a:rPr lang="en-US" smtClean="0"/>
              <a:t>‹#›</a:t>
            </a:fld>
            <a:endParaRPr lang="en-US"/>
          </a:p>
        </p:txBody>
      </p:sp>
    </p:spTree>
    <p:extLst>
      <p:ext uri="{BB962C8B-B14F-4D97-AF65-F5344CB8AC3E}">
        <p14:creationId xmlns:p14="http://schemas.microsoft.com/office/powerpoint/2010/main" val="3132497297"/>
      </p:ext>
    </p:extLst>
  </p:cSld>
  <p:clrMap bg1="lt1" tx1="dk1" bg2="lt2" tx2="dk2" accent1="accent1" accent2="accent2" accent3="accent3" accent4="accent4" accent5="accent5" accent6="accent6" hlink="hlink" folHlink="folHlink"/>
  <p:sldLayoutIdLst>
    <p:sldLayoutId id="2147483689" r:id="rId1"/>
    <p:sldLayoutId id="2147483691" r:id="rId2"/>
    <p:sldLayoutId id="2147483695" r:id="rId3"/>
    <p:sldLayoutId id="2147483696" r:id="rId4"/>
  </p:sldLayoutIdLst>
  <mc:AlternateContent xmlns:mc="http://schemas.openxmlformats.org/markup-compatibility/2006" xmlns:p14="http://schemas.microsoft.com/office/powerpoint/2010/main">
    <mc:Choice Requires="p14">
      <p:transition p14:dur="0" advTm="3000"/>
    </mc:Choice>
    <mc:Fallback xmlns="">
      <p:transition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hyperlink" Target="https://fanyi.baidu.com/translate?aldtype=16047&amp;query=%E7%B3%BB%E7%BB%9F%E5%AE%9E%E7%8E%B0%E5%8F%8A%E6%8C%87%E6%A0%87%E8%AF%84%E4%BC%B0%0D%0A&amp;keyfrom=baidu&amp;smartresult=dict&amp;lang=auto2zh###"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3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2.png"/><Relationship Id="rId5" Type="http://schemas.openxmlformats.org/officeDocument/2006/relationships/image" Target="../media/image5.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diagramColors" Target="../diagrams/colors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9.svg"/><Relationship Id="rId4" Type="http://schemas.openxmlformats.org/officeDocument/2006/relationships/diagramData" Target="../diagrams/data1.xm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5.png"/><Relationship Id="rId7"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26"/>
          <p:cNvSpPr/>
          <p:nvPr/>
        </p:nvSpPr>
        <p:spPr>
          <a:xfrm>
            <a:off x="5780868" y="2161671"/>
            <a:ext cx="4559935" cy="3154454"/>
          </a:xfrm>
          <a:custGeom>
            <a:avLst/>
            <a:gdLst>
              <a:gd name="connsiteX0" fmla="*/ 66532 w 4106520"/>
              <a:gd name="connsiteY0" fmla="*/ 0 h 3154454"/>
              <a:gd name="connsiteX1" fmla="*/ 4106520 w 4106520"/>
              <a:gd name="connsiteY1" fmla="*/ 0 h 3154454"/>
              <a:gd name="connsiteX2" fmla="*/ 4106520 w 4106520"/>
              <a:gd name="connsiteY2" fmla="*/ 2522591 h 3154454"/>
              <a:gd name="connsiteX3" fmla="*/ 4092233 w 4106520"/>
              <a:gd name="connsiteY3" fmla="*/ 2530896 h 3154454"/>
              <a:gd name="connsiteX4" fmla="*/ 3749333 w 4106520"/>
              <a:gd name="connsiteY4" fmla="*/ 2828924 h 3154454"/>
              <a:gd name="connsiteX5" fmla="*/ 2820645 w 4106520"/>
              <a:gd name="connsiteY5" fmla="*/ 3071812 h 3154454"/>
              <a:gd name="connsiteX6" fmla="*/ 2642833 w 4106520"/>
              <a:gd name="connsiteY6" fmla="*/ 3121149 h 3154454"/>
              <a:gd name="connsiteX7" fmla="*/ 2521312 w 4106520"/>
              <a:gd name="connsiteY7" fmla="*/ 3154454 h 3154454"/>
              <a:gd name="connsiteX8" fmla="*/ 2318353 w 4106520"/>
              <a:gd name="connsiteY8" fmla="*/ 3144205 h 3154454"/>
              <a:gd name="connsiteX9" fmla="*/ 0 w 4106520"/>
              <a:gd name="connsiteY9" fmla="*/ 575150 h 3154454"/>
              <a:gd name="connsiteX10" fmla="*/ 52465 w 4106520"/>
              <a:gd name="connsiteY10" fmla="*/ 54709 h 3154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6520" h="3154454">
                <a:moveTo>
                  <a:pt x="66532" y="0"/>
                </a:moveTo>
                <a:lnTo>
                  <a:pt x="4106520" y="0"/>
                </a:lnTo>
                <a:lnTo>
                  <a:pt x="4106520" y="2522591"/>
                </a:lnTo>
                <a:lnTo>
                  <a:pt x="4092233" y="2530896"/>
                </a:lnTo>
                <a:cubicBezTo>
                  <a:pt x="3992667" y="2606129"/>
                  <a:pt x="3922569" y="2755701"/>
                  <a:pt x="3749333" y="2828924"/>
                </a:cubicBezTo>
                <a:cubicBezTo>
                  <a:pt x="3518352" y="2926555"/>
                  <a:pt x="3061151" y="2997993"/>
                  <a:pt x="2820645" y="3071812"/>
                </a:cubicBezTo>
                <a:cubicBezTo>
                  <a:pt x="2760519" y="3090267"/>
                  <a:pt x="2700094" y="3106192"/>
                  <a:pt x="2642833" y="3121149"/>
                </a:cubicBezTo>
                <a:lnTo>
                  <a:pt x="2521312" y="3154454"/>
                </a:lnTo>
                <a:lnTo>
                  <a:pt x="2318353" y="3144205"/>
                </a:lnTo>
                <a:cubicBezTo>
                  <a:pt x="1016169" y="3011961"/>
                  <a:pt x="0" y="1912225"/>
                  <a:pt x="0" y="575150"/>
                </a:cubicBezTo>
                <a:cubicBezTo>
                  <a:pt x="0" y="396874"/>
                  <a:pt x="18065" y="222816"/>
                  <a:pt x="52465" y="54709"/>
                </a:cubicBez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任意多边形 23"/>
          <p:cNvSpPr/>
          <p:nvPr/>
        </p:nvSpPr>
        <p:spPr>
          <a:xfrm>
            <a:off x="-1" y="2145684"/>
            <a:ext cx="8748215" cy="3157538"/>
          </a:xfrm>
          <a:custGeom>
            <a:avLst/>
            <a:gdLst>
              <a:gd name="connsiteX0" fmla="*/ 0 w 8701088"/>
              <a:gd name="connsiteY0" fmla="*/ 0 h 3157538"/>
              <a:gd name="connsiteX1" fmla="*/ 6218437 w 8701088"/>
              <a:gd name="connsiteY1" fmla="*/ 0 h 3157538"/>
              <a:gd name="connsiteX2" fmla="*/ 6204370 w 8701088"/>
              <a:gd name="connsiteY2" fmla="*/ 54709 h 3157538"/>
              <a:gd name="connsiteX3" fmla="*/ 6151905 w 8701088"/>
              <a:gd name="connsiteY3" fmla="*/ 575150 h 3157538"/>
              <a:gd name="connsiteX4" fmla="*/ 8470258 w 8701088"/>
              <a:gd name="connsiteY4" fmla="*/ 3144205 h 3157538"/>
              <a:gd name="connsiteX5" fmla="*/ 8701088 w 8701088"/>
              <a:gd name="connsiteY5" fmla="*/ 3155861 h 3157538"/>
              <a:gd name="connsiteX6" fmla="*/ 8701088 w 8701088"/>
              <a:gd name="connsiteY6" fmla="*/ 3157538 h 3157538"/>
              <a:gd name="connsiteX7" fmla="*/ 0 w 8701088"/>
              <a:gd name="connsiteY7" fmla="*/ 3157538 h 315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1088" h="3157538">
                <a:moveTo>
                  <a:pt x="0" y="0"/>
                </a:moveTo>
                <a:lnTo>
                  <a:pt x="6218437" y="0"/>
                </a:lnTo>
                <a:lnTo>
                  <a:pt x="6204370" y="54709"/>
                </a:lnTo>
                <a:cubicBezTo>
                  <a:pt x="6169970" y="222816"/>
                  <a:pt x="6151905" y="396874"/>
                  <a:pt x="6151905" y="575150"/>
                </a:cubicBezTo>
                <a:cubicBezTo>
                  <a:pt x="6151905" y="1912225"/>
                  <a:pt x="7168074" y="3011961"/>
                  <a:pt x="8470258" y="3144205"/>
                </a:cubicBezTo>
                <a:lnTo>
                  <a:pt x="8701088" y="3155861"/>
                </a:lnTo>
                <a:lnTo>
                  <a:pt x="8701088" y="3157538"/>
                </a:lnTo>
                <a:lnTo>
                  <a:pt x="0" y="3157538"/>
                </a:lnTo>
                <a:close/>
              </a:path>
            </a:pathLst>
          </a:cu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任意多边形 24"/>
          <p:cNvSpPr/>
          <p:nvPr/>
        </p:nvSpPr>
        <p:spPr>
          <a:xfrm rot="10800000">
            <a:off x="6151905" y="138447"/>
            <a:ext cx="5164774" cy="5164774"/>
          </a:xfrm>
          <a:custGeom>
            <a:avLst/>
            <a:gdLst>
              <a:gd name="connsiteX0" fmla="*/ 2299835 w 4599670"/>
              <a:gd name="connsiteY0" fmla="*/ 107476 h 4599670"/>
              <a:gd name="connsiteX1" fmla="*/ 107476 w 4599670"/>
              <a:gd name="connsiteY1" fmla="*/ 2299835 h 4599670"/>
              <a:gd name="connsiteX2" fmla="*/ 2299835 w 4599670"/>
              <a:gd name="connsiteY2" fmla="*/ 4492194 h 4599670"/>
              <a:gd name="connsiteX3" fmla="*/ 4492194 w 4599670"/>
              <a:gd name="connsiteY3" fmla="*/ 2299835 h 4599670"/>
              <a:gd name="connsiteX4" fmla="*/ 2299835 w 4599670"/>
              <a:gd name="connsiteY4" fmla="*/ 107476 h 4599670"/>
              <a:gd name="connsiteX5" fmla="*/ 2299835 w 4599670"/>
              <a:gd name="connsiteY5" fmla="*/ 0 h 4599670"/>
              <a:gd name="connsiteX6" fmla="*/ 4599670 w 4599670"/>
              <a:gd name="connsiteY6" fmla="*/ 2299835 h 4599670"/>
              <a:gd name="connsiteX7" fmla="*/ 2299835 w 4599670"/>
              <a:gd name="connsiteY7" fmla="*/ 4599670 h 4599670"/>
              <a:gd name="connsiteX8" fmla="*/ 0 w 4599670"/>
              <a:gd name="connsiteY8" fmla="*/ 2299835 h 4599670"/>
              <a:gd name="connsiteX9" fmla="*/ 2299835 w 4599670"/>
              <a:gd name="connsiteY9" fmla="*/ 0 h 459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9670" h="4599670">
                <a:moveTo>
                  <a:pt x="2299835" y="107476"/>
                </a:moveTo>
                <a:cubicBezTo>
                  <a:pt x="1089029" y="107476"/>
                  <a:pt x="107476" y="1089029"/>
                  <a:pt x="107476" y="2299835"/>
                </a:cubicBezTo>
                <a:cubicBezTo>
                  <a:pt x="107476" y="3510641"/>
                  <a:pt x="1089029" y="4492194"/>
                  <a:pt x="2299835" y="4492194"/>
                </a:cubicBezTo>
                <a:cubicBezTo>
                  <a:pt x="3510641" y="4492194"/>
                  <a:pt x="4492194" y="3510641"/>
                  <a:pt x="4492194" y="2299835"/>
                </a:cubicBezTo>
                <a:cubicBezTo>
                  <a:pt x="4492194" y="1089029"/>
                  <a:pt x="3510641" y="107476"/>
                  <a:pt x="2299835" y="107476"/>
                </a:cubicBezTo>
                <a:close/>
                <a:moveTo>
                  <a:pt x="2299835" y="0"/>
                </a:moveTo>
                <a:cubicBezTo>
                  <a:pt x="3569999" y="0"/>
                  <a:pt x="4599670" y="1029671"/>
                  <a:pt x="4599670" y="2299835"/>
                </a:cubicBezTo>
                <a:cubicBezTo>
                  <a:pt x="4599670" y="3569999"/>
                  <a:pt x="3569999" y="4599670"/>
                  <a:pt x="2299835" y="4599670"/>
                </a:cubicBezTo>
                <a:cubicBezTo>
                  <a:pt x="1029671" y="4599670"/>
                  <a:pt x="0" y="3569999"/>
                  <a:pt x="0" y="2299835"/>
                </a:cubicBezTo>
                <a:cubicBezTo>
                  <a:pt x="0" y="1029671"/>
                  <a:pt x="1029671" y="0"/>
                  <a:pt x="2299835" y="0"/>
                </a:cubicBezTo>
                <a:close/>
              </a:path>
            </a:pathLst>
          </a:custGeom>
          <a:gradFill flip="none" rotWithShape="1">
            <a:gsLst>
              <a:gs pos="77000">
                <a:srgbClr val="1373B7"/>
              </a:gs>
              <a:gs pos="14000">
                <a:srgbClr val="1373B7">
                  <a:alpha val="0"/>
                </a:srgbClr>
              </a:gs>
              <a:gs pos="100000">
                <a:srgbClr val="115D9B"/>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任意多边形 58"/>
          <p:cNvSpPr/>
          <p:nvPr/>
        </p:nvSpPr>
        <p:spPr>
          <a:xfrm>
            <a:off x="941696" y="2620369"/>
            <a:ext cx="1801504" cy="2169994"/>
          </a:xfrm>
          <a:custGeom>
            <a:avLst/>
            <a:gdLst>
              <a:gd name="connsiteX0" fmla="*/ 0 w 1801504"/>
              <a:gd name="connsiteY0" fmla="*/ 0 h 2169994"/>
              <a:gd name="connsiteX1" fmla="*/ 1801504 w 1801504"/>
              <a:gd name="connsiteY1" fmla="*/ 0 h 2169994"/>
              <a:gd name="connsiteX2" fmla="*/ 1801504 w 1801504"/>
              <a:gd name="connsiteY2" fmla="*/ 284150 h 2169994"/>
              <a:gd name="connsiteX3" fmla="*/ 1732714 w 1801504"/>
              <a:gd name="connsiteY3" fmla="*/ 284150 h 2169994"/>
              <a:gd name="connsiteX4" fmla="*/ 1732714 w 1801504"/>
              <a:gd name="connsiteY4" fmla="*/ 71015 h 2169994"/>
              <a:gd name="connsiteX5" fmla="*/ 68790 w 1801504"/>
              <a:gd name="connsiteY5" fmla="*/ 71015 h 2169994"/>
              <a:gd name="connsiteX6" fmla="*/ 68790 w 1801504"/>
              <a:gd name="connsiteY6" fmla="*/ 2098979 h 2169994"/>
              <a:gd name="connsiteX7" fmla="*/ 1732714 w 1801504"/>
              <a:gd name="connsiteY7" fmla="*/ 2098979 h 2169994"/>
              <a:gd name="connsiteX8" fmla="*/ 1732714 w 1801504"/>
              <a:gd name="connsiteY8" fmla="*/ 1885844 h 2169994"/>
              <a:gd name="connsiteX9" fmla="*/ 1801504 w 1801504"/>
              <a:gd name="connsiteY9" fmla="*/ 1885844 h 2169994"/>
              <a:gd name="connsiteX10" fmla="*/ 1801504 w 1801504"/>
              <a:gd name="connsiteY10" fmla="*/ 2169994 h 2169994"/>
              <a:gd name="connsiteX11" fmla="*/ 0 w 1801504"/>
              <a:gd name="connsiteY11" fmla="*/ 2169994 h 216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504" h="2169994">
                <a:moveTo>
                  <a:pt x="0" y="0"/>
                </a:moveTo>
                <a:lnTo>
                  <a:pt x="1801504" y="0"/>
                </a:lnTo>
                <a:lnTo>
                  <a:pt x="1801504" y="284150"/>
                </a:lnTo>
                <a:lnTo>
                  <a:pt x="1732714" y="284150"/>
                </a:lnTo>
                <a:lnTo>
                  <a:pt x="1732714" y="71015"/>
                </a:lnTo>
                <a:lnTo>
                  <a:pt x="68790" y="71015"/>
                </a:lnTo>
                <a:lnTo>
                  <a:pt x="68790" y="2098979"/>
                </a:lnTo>
                <a:lnTo>
                  <a:pt x="1732714" y="2098979"/>
                </a:lnTo>
                <a:lnTo>
                  <a:pt x="1732714" y="1885844"/>
                </a:lnTo>
                <a:lnTo>
                  <a:pt x="1801504" y="1885844"/>
                </a:lnTo>
                <a:lnTo>
                  <a:pt x="1801504" y="2169994"/>
                </a:lnTo>
                <a:lnTo>
                  <a:pt x="0" y="216999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文本框 60">
            <a:extLst>
              <a:ext uri="{FF2B5EF4-FFF2-40B4-BE49-F238E27FC236}">
                <a16:creationId xmlns:a16="http://schemas.microsoft.com/office/drawing/2014/main" id="{4E69390E-89A2-447D-BF42-CA3337F8E1F6}"/>
              </a:ext>
            </a:extLst>
          </p:cNvPr>
          <p:cNvSpPr txBox="1"/>
          <p:nvPr/>
        </p:nvSpPr>
        <p:spPr>
          <a:xfrm>
            <a:off x="1568090" y="3085838"/>
            <a:ext cx="4312010" cy="1077218"/>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bg1"/>
                </a:solidFill>
                <a:cs typeface="+mn-ea"/>
                <a:sym typeface="+mn-lt"/>
              </a:rPr>
              <a:t>基于深度学习的行人跟踪系统</a:t>
            </a:r>
          </a:p>
        </p:txBody>
      </p:sp>
      <p:sp>
        <p:nvSpPr>
          <p:cNvPr id="62" name="矩形 61"/>
          <p:cNvSpPr/>
          <p:nvPr/>
        </p:nvSpPr>
        <p:spPr>
          <a:xfrm>
            <a:off x="1568090" y="4041483"/>
            <a:ext cx="3856262" cy="523220"/>
          </a:xfrm>
          <a:prstGeom prst="rect">
            <a:avLst/>
          </a:prstGeom>
        </p:spPr>
        <p:txBody>
          <a:bodyPr wrap="square">
            <a:spAutoFit/>
          </a:bodyPr>
          <a:lstStyle/>
          <a:p>
            <a:r>
              <a:rPr lang="en-US" altLang="zh-CN" sz="1400" dirty="0">
                <a:solidFill>
                  <a:schemeClr val="bg1"/>
                </a:solidFill>
                <a:cs typeface="+mn-ea"/>
                <a:sym typeface="+mn-lt"/>
              </a:rPr>
              <a:t>Pedestrian Tracking System Based on Deep Learning</a:t>
            </a:r>
            <a:endParaRPr lang="zh-CN" altLang="en-US" sz="1400" dirty="0">
              <a:solidFill>
                <a:schemeClr val="bg1"/>
              </a:solidFill>
              <a:cs typeface="+mn-ea"/>
              <a:sym typeface="+mn-lt"/>
            </a:endParaRPr>
          </a:p>
        </p:txBody>
      </p:sp>
      <p:sp>
        <p:nvSpPr>
          <p:cNvPr id="65" name="文本框 64">
            <a:extLst>
              <a:ext uri="{FF2B5EF4-FFF2-40B4-BE49-F238E27FC236}">
                <a16:creationId xmlns:a16="http://schemas.microsoft.com/office/drawing/2014/main" id="{229C6462-2B39-42F2-8936-EC15DE1DAEC3}"/>
              </a:ext>
            </a:extLst>
          </p:cNvPr>
          <p:cNvSpPr txBox="1"/>
          <p:nvPr/>
        </p:nvSpPr>
        <p:spPr>
          <a:xfrm>
            <a:off x="7612768" y="5519224"/>
            <a:ext cx="3289300" cy="1200329"/>
          </a:xfrm>
          <a:prstGeom prst="rect">
            <a:avLst/>
          </a:prstGeom>
          <a:noFill/>
        </p:spPr>
        <p:txBody>
          <a:bodyPr wrap="square" rtlCol="0">
            <a:spAutoFit/>
            <a:scene3d>
              <a:camera prst="orthographicFront"/>
              <a:lightRig rig="threePt" dir="t"/>
            </a:scene3d>
            <a:sp3d contourW="12700"/>
          </a:bodyPr>
          <a:lstStyle/>
          <a:p>
            <a:r>
              <a:rPr lang="zh-CN" altLang="en-US" sz="2400" dirty="0">
                <a:solidFill>
                  <a:schemeClr val="tx1">
                    <a:lumMod val="85000"/>
                    <a:lumOff val="15000"/>
                  </a:schemeClr>
                </a:solidFill>
                <a:cs typeface="+mn-ea"/>
                <a:sym typeface="+mn-lt"/>
              </a:rPr>
              <a:t>答辩人：罗文斌</a:t>
            </a:r>
            <a:endParaRPr lang="en-US" altLang="zh-CN" sz="2400" dirty="0">
              <a:solidFill>
                <a:schemeClr val="tx1">
                  <a:lumMod val="85000"/>
                  <a:lumOff val="15000"/>
                </a:schemeClr>
              </a:solidFill>
              <a:cs typeface="+mn-ea"/>
              <a:sym typeface="+mn-lt"/>
            </a:endParaRPr>
          </a:p>
          <a:p>
            <a:r>
              <a:rPr lang="zh-CN" altLang="en-US" sz="2400" dirty="0">
                <a:solidFill>
                  <a:schemeClr val="tx1">
                    <a:lumMod val="85000"/>
                    <a:lumOff val="15000"/>
                  </a:schemeClr>
                </a:solidFill>
                <a:cs typeface="+mn-ea"/>
                <a:sym typeface="+mn-lt"/>
              </a:rPr>
              <a:t>学号：</a:t>
            </a:r>
            <a:r>
              <a:rPr lang="en-US" altLang="zh-CN" sz="2400" dirty="0">
                <a:solidFill>
                  <a:schemeClr val="tx1">
                    <a:lumMod val="85000"/>
                    <a:lumOff val="15000"/>
                  </a:schemeClr>
                </a:solidFill>
                <a:cs typeface="+mn-ea"/>
                <a:sym typeface="+mn-lt"/>
              </a:rPr>
              <a:t>201952011904</a:t>
            </a:r>
          </a:p>
          <a:p>
            <a:r>
              <a:rPr lang="zh-CN" altLang="en-US" sz="2400" dirty="0">
                <a:solidFill>
                  <a:schemeClr val="tx1">
                    <a:lumMod val="85000"/>
                    <a:lumOff val="15000"/>
                  </a:schemeClr>
                </a:solidFill>
                <a:cs typeface="+mn-ea"/>
                <a:sym typeface="+mn-lt"/>
              </a:rPr>
              <a:t>导师：漆进 副教授</a:t>
            </a:r>
            <a:endParaRPr lang="en-US" altLang="zh-CN" sz="2400" dirty="0">
              <a:solidFill>
                <a:schemeClr val="tx1">
                  <a:lumMod val="85000"/>
                  <a:lumOff val="15000"/>
                </a:schemeClr>
              </a:solidFill>
              <a:cs typeface="+mn-ea"/>
              <a:sym typeface="+mn-lt"/>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8685" y="407629"/>
            <a:ext cx="1636819" cy="1628795"/>
          </a:xfrm>
          <a:prstGeom prst="rect">
            <a:avLst/>
          </a:prstGeom>
        </p:spPr>
      </p:pic>
    </p:spTree>
    <p:extLst>
      <p:ext uri="{BB962C8B-B14F-4D97-AF65-F5344CB8AC3E}">
        <p14:creationId xmlns:p14="http://schemas.microsoft.com/office/powerpoint/2010/main" val="332067292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37933" y="453458"/>
            <a:ext cx="10316135" cy="587853"/>
            <a:chOff x="937933" y="453458"/>
            <a:chExt cx="10316135" cy="587853"/>
          </a:xfrm>
        </p:grpSpPr>
        <p:sp>
          <p:nvSpPr>
            <p:cNvPr id="34" name="矩形 33"/>
            <p:cNvSpPr/>
            <p:nvPr/>
          </p:nvSpPr>
          <p:spPr>
            <a:xfrm>
              <a:off x="4081916" y="453458"/>
              <a:ext cx="4081333" cy="58785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tx1">
                      <a:lumMod val="75000"/>
                      <a:lumOff val="25000"/>
                    </a:schemeClr>
                  </a:solidFill>
                  <a:cs typeface="+mn-ea"/>
                  <a:sym typeface="+mn-lt"/>
                </a:rPr>
                <a:t>网络结构的改进</a:t>
              </a:r>
            </a:p>
          </p:txBody>
        </p:sp>
        <p:cxnSp>
          <p:nvCxnSpPr>
            <p:cNvPr id="31" name="直接连接符 30">
              <a:extLst>
                <a:ext uri="{FF2B5EF4-FFF2-40B4-BE49-F238E27FC236}">
                  <a16:creationId xmlns:a16="http://schemas.microsoft.com/office/drawing/2014/main" id="{FCC28639-B7C7-49A4-AE99-CE4F03B972C8}"/>
                </a:ext>
              </a:extLst>
            </p:cNvPr>
            <p:cNvCxnSpPr>
              <a:cxnSpLocks/>
            </p:cNvCxnSpPr>
            <p:nvPr/>
          </p:nvCxnSpPr>
          <p:spPr>
            <a:xfrm>
              <a:off x="937933" y="736260"/>
              <a:ext cx="34612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E4EB0F2-71E1-460A-843C-CF97D2DD98FB}"/>
                </a:ext>
              </a:extLst>
            </p:cNvPr>
            <p:cNvCxnSpPr>
              <a:cxnSpLocks/>
            </p:cNvCxnSpPr>
            <p:nvPr/>
          </p:nvCxnSpPr>
          <p:spPr>
            <a:xfrm>
              <a:off x="7845944" y="736260"/>
              <a:ext cx="340812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2927" y="5506721"/>
            <a:ext cx="1357935" cy="1351279"/>
          </a:xfrm>
          <a:prstGeom prst="rect">
            <a:avLst/>
          </a:prstGeom>
        </p:spPr>
      </p:pic>
      <p:sp>
        <p:nvSpPr>
          <p:cNvPr id="8" name="文本框 7">
            <a:extLst>
              <a:ext uri="{FF2B5EF4-FFF2-40B4-BE49-F238E27FC236}">
                <a16:creationId xmlns:a16="http://schemas.microsoft.com/office/drawing/2014/main" id="{E20FAC64-E76B-4E28-BF68-6175AB0826A7}"/>
              </a:ext>
            </a:extLst>
          </p:cNvPr>
          <p:cNvSpPr txBox="1"/>
          <p:nvPr/>
        </p:nvSpPr>
        <p:spPr>
          <a:xfrm>
            <a:off x="122191" y="1185732"/>
            <a:ext cx="6096000" cy="369332"/>
          </a:xfrm>
          <a:prstGeom prst="rect">
            <a:avLst/>
          </a:prstGeom>
          <a:noFill/>
        </p:spPr>
        <p:txBody>
          <a:bodyPr wrap="square">
            <a:spAutoFit/>
          </a:bodyPr>
          <a:lstStyle/>
          <a:p>
            <a:pPr marL="285750" indent="-285750">
              <a:buFont typeface="Arial" panose="020B0604020202020204" pitchFamily="34" charset="0"/>
              <a:buChar cha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混合</a:t>
            </a:r>
            <a:r>
              <a:rPr lang="en-US" altLang="zh-CN" sz="1800" kern="100" dirty="0">
                <a:effectLst/>
                <a:latin typeface="Times New Roman" panose="02020603050405020304" pitchFamily="18" charset="0"/>
                <a:ea typeface="宋体" panose="02010600030101010101" pitchFamily="2" charset="-122"/>
              </a:rPr>
              <a:t>Transformer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编码器</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Mix Transformer</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MIT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pic>
        <p:nvPicPr>
          <p:cNvPr id="9" name="图片 8">
            <a:extLst>
              <a:ext uri="{FF2B5EF4-FFF2-40B4-BE49-F238E27FC236}">
                <a16:creationId xmlns:a16="http://schemas.microsoft.com/office/drawing/2014/main" id="{6E864915-4247-4E04-816B-8A1C607A69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86" y="2438150"/>
            <a:ext cx="6133610" cy="2933950"/>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1878418-B81F-491B-9CD2-8B63FC4C15D9}"/>
                  </a:ext>
                </a:extLst>
              </p:cNvPr>
              <p:cNvSpPr txBox="1"/>
              <p:nvPr/>
            </p:nvSpPr>
            <p:spPr>
              <a:xfrm>
                <a:off x="6218191" y="1041311"/>
                <a:ext cx="5459372" cy="5958682"/>
              </a:xfrm>
              <a:prstGeom prst="rect">
                <a:avLst/>
              </a:prstGeom>
              <a:noFill/>
            </p:spPr>
            <p:txBody>
              <a:bodyPr wrap="square">
                <a:spAutoFit/>
              </a:bodyPr>
              <a:lstStyle/>
              <a:p>
                <a:pPr>
                  <a:lnSpc>
                    <a:spcPct val="150000"/>
                  </a:lnSpc>
                </a:pPr>
                <a:r>
                  <a:rPr lang="zh-CN" altLang="en-US" sz="1600" kern="100" dirty="0">
                    <a:effectLst/>
                    <a:latin typeface="Times New Roman" panose="02020603050405020304" pitchFamily="18" charset="0"/>
                    <a:ea typeface="宋体" panose="02010600030101010101" pitchFamily="2" charset="-122"/>
                  </a:rPr>
                  <a:t>       由于最近</a:t>
                </a:r>
                <a:r>
                  <a:rPr lang="en-US" altLang="zh-CN" sz="1600" kern="100" dirty="0">
                    <a:effectLst/>
                    <a:latin typeface="Times New Roman" panose="02020603050405020304" pitchFamily="18" charset="0"/>
                    <a:ea typeface="宋体" panose="02010600030101010101" pitchFamily="2" charset="-122"/>
                  </a:rPr>
                  <a:t>Transformer</a:t>
                </a:r>
                <a:r>
                  <a:rPr lang="zh-CN" altLang="en-US" sz="1600" kern="100" dirty="0">
                    <a:effectLst/>
                    <a:latin typeface="Times New Roman" panose="02020603050405020304" pitchFamily="18" charset="0"/>
                    <a:ea typeface="宋体" panose="02010600030101010101" pitchFamily="2" charset="-122"/>
                  </a:rPr>
                  <a:t>网络在</a:t>
                </a:r>
                <a:r>
                  <a:rPr lang="en-US" altLang="zh-CN" sz="1600" kern="100" dirty="0">
                    <a:effectLst/>
                    <a:latin typeface="Times New Roman" panose="02020603050405020304" pitchFamily="18" charset="0"/>
                    <a:ea typeface="宋体" panose="02010600030101010101" pitchFamily="2" charset="-122"/>
                  </a:rPr>
                  <a:t>CV</a:t>
                </a:r>
                <a:r>
                  <a:rPr lang="zh-CN" altLang="en-US" sz="1600" kern="100" dirty="0">
                    <a:effectLst/>
                    <a:latin typeface="Times New Roman" panose="02020603050405020304" pitchFamily="18" charset="0"/>
                    <a:ea typeface="宋体" panose="02010600030101010101" pitchFamily="2" charset="-122"/>
                  </a:rPr>
                  <a:t>领域大放异彩，本文也参考了</a:t>
                </a:r>
                <a:r>
                  <a:rPr lang="en-US" altLang="zh-CN" sz="1600" kern="100" dirty="0">
                    <a:effectLst/>
                    <a:latin typeface="Times New Roman" panose="02020603050405020304" pitchFamily="18" charset="0"/>
                    <a:ea typeface="宋体" panose="02010600030101010101" pitchFamily="2" charset="-122"/>
                  </a:rPr>
                  <a:t>PVT</a:t>
                </a:r>
                <a:r>
                  <a:rPr lang="zh-CN" altLang="en-US" sz="1600" kern="100" dirty="0">
                    <a:effectLst/>
                    <a:latin typeface="Times New Roman" panose="02020603050405020304" pitchFamily="18" charset="0"/>
                    <a:ea typeface="宋体" panose="02010600030101010101" pitchFamily="2" charset="-122"/>
                  </a:rPr>
                  <a:t>和</a:t>
                </a:r>
                <a:r>
                  <a:rPr lang="en-US" altLang="zh-CN" sz="1600" kern="100" dirty="0">
                    <a:effectLst/>
                    <a:latin typeface="Times New Roman" panose="02020603050405020304" pitchFamily="18" charset="0"/>
                    <a:ea typeface="宋体" panose="02010600030101010101" pitchFamily="2" charset="-122"/>
                  </a:rPr>
                  <a:t>VIT</a:t>
                </a:r>
                <a:r>
                  <a:rPr lang="zh-CN" altLang="en-US" sz="1600" kern="100" dirty="0">
                    <a:effectLst/>
                    <a:latin typeface="Times New Roman" panose="02020603050405020304" pitchFamily="18" charset="0"/>
                    <a:ea typeface="宋体" panose="02010600030101010101" pitchFamily="2" charset="-122"/>
                  </a:rPr>
                  <a:t>两个</a:t>
                </a:r>
                <a:r>
                  <a:rPr lang="en-US" altLang="zh-CN" sz="1600" kern="100" dirty="0">
                    <a:effectLst/>
                    <a:latin typeface="Times New Roman" panose="02020603050405020304" pitchFamily="18" charset="0"/>
                    <a:ea typeface="宋体" panose="02010600030101010101" pitchFamily="2" charset="-122"/>
                  </a:rPr>
                  <a:t>Transformer</a:t>
                </a:r>
                <a:r>
                  <a:rPr lang="zh-CN" altLang="en-US" sz="1600" kern="100" dirty="0">
                    <a:effectLst/>
                    <a:latin typeface="Times New Roman" panose="02020603050405020304" pitchFamily="18" charset="0"/>
                    <a:ea typeface="宋体" panose="02010600030101010101" pitchFamily="2" charset="-122"/>
                  </a:rPr>
                  <a:t>网络，对我们的解码器网络进行设计。</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主要针对</a:t>
                </a:r>
                <a:r>
                  <a:rPr lang="en-US" altLang="zh-CN" sz="1600" kern="100" dirty="0">
                    <a:effectLst/>
                    <a:latin typeface="Times New Roman" panose="02020603050405020304" pitchFamily="18" charset="0"/>
                    <a:ea typeface="宋体" panose="02010600030101010101" pitchFamily="2" charset="-122"/>
                  </a:rPr>
                  <a:t>VIT</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做了如下</a:t>
                </a:r>
                <a:r>
                  <a:rPr lang="en-US" altLang="zh-CN" sz="1600" kern="100" dirty="0">
                    <a:effectLst/>
                    <a:latin typeface="Times New Roman" panose="02020603050405020304" pitchFamily="18" charset="0"/>
                    <a:ea typeface="宋体" panose="02010600030101010101" pitchFamily="2" charset="-122"/>
                  </a:rPr>
                  <a:t>5</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点的改进</a:t>
                </a:r>
                <a:r>
                  <a:rPr lang="zh-CN" altLang="en-US" sz="1600" dirty="0"/>
                  <a:t>：</a:t>
                </a:r>
                <a:endPar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新增分层特征表示</a:t>
                </a:r>
                <a:endPar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1000" kern="100" dirty="0">
                    <a:effectLst/>
                    <a:latin typeface="Times New Roman" panose="02020603050405020304" pitchFamily="18" charset="0"/>
                    <a:ea typeface="宋体" panose="02010600030101010101" pitchFamily="2" charset="-122"/>
                    <a:cs typeface="Times New Roman" panose="02020603050405020304" pitchFamily="18" charset="0"/>
                  </a:rPr>
                  <a:t>给定一个输入图像，生成类似</a:t>
                </a:r>
                <a:r>
                  <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CNN</a:t>
                </a:r>
                <a:r>
                  <a:rPr lang="zh-CN" altLang="en-US" sz="1000" kern="100" dirty="0">
                    <a:effectLst/>
                    <a:latin typeface="Times New Roman" panose="02020603050405020304" pitchFamily="18" charset="0"/>
                    <a:ea typeface="宋体" panose="02010600030101010101" pitchFamily="2" charset="-122"/>
                    <a:cs typeface="Times New Roman" panose="02020603050405020304" pitchFamily="18" charset="0"/>
                  </a:rPr>
                  <a:t>的多级特征。这些特征提供了高分辨率的粗特征和低分辨率的细粒度特征，通常可以提高目标检测的性能。</a:t>
                </a:r>
                <a:endPar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新增重叠的补丁合并</a:t>
                </a:r>
                <a:endPar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1000" kern="100" dirty="0">
                    <a:latin typeface="Times New Roman" panose="02020603050405020304" pitchFamily="18" charset="0"/>
                    <a:ea typeface="宋体" panose="02010600030101010101" pitchFamily="2" charset="-122"/>
                    <a:cs typeface="Times New Roman" panose="02020603050405020304" pitchFamily="18" charset="0"/>
                  </a:rPr>
                  <a:t>为了保持特征块周围的局部连续性。本文重新定义</a:t>
                </a:r>
                <a:r>
                  <a:rPr lang="en-US" altLang="zh-CN" sz="1000" kern="100" dirty="0">
                    <a:latin typeface="Times New Roman" panose="02020603050405020304" pitchFamily="18" charset="0"/>
                    <a:ea typeface="宋体" panose="02010600030101010101" pitchFamily="2" charset="-122"/>
                    <a:cs typeface="Times New Roman" panose="02020603050405020304" pitchFamily="18" charset="0"/>
                  </a:rPr>
                  <a:t>K</a:t>
                </a:r>
                <a:r>
                  <a:rPr lang="zh-CN" altLang="en-US" sz="10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000" kern="100" dirty="0">
                    <a:latin typeface="Times New Roman" panose="02020603050405020304" pitchFamily="18" charset="0"/>
                    <a:ea typeface="宋体" panose="02010600030101010101" pitchFamily="2" charset="-122"/>
                    <a:cs typeface="Times New Roman" panose="02020603050405020304" pitchFamily="18" charset="0"/>
                  </a:rPr>
                  <a:t>S</a:t>
                </a:r>
                <a:r>
                  <a:rPr lang="zh-CN" altLang="en-US" sz="1000" kern="1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1000" kern="100" dirty="0">
                    <a:latin typeface="Times New Roman" panose="02020603050405020304" pitchFamily="18" charset="0"/>
                    <a:ea typeface="宋体" panose="02010600030101010101" pitchFamily="2" charset="-122"/>
                    <a:cs typeface="Times New Roman" panose="02020603050405020304" pitchFamily="18" charset="0"/>
                  </a:rPr>
                  <a:t>P</a:t>
                </a:r>
                <a:r>
                  <a:rPr lang="zh-CN" altLang="en-US" sz="1000" kern="100" dirty="0">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1000" kern="100" dirty="0">
                    <a:latin typeface="Times New Roman" panose="02020603050405020304" pitchFamily="18" charset="0"/>
                    <a:ea typeface="宋体" panose="02010600030101010101" pitchFamily="2" charset="-122"/>
                    <a:cs typeface="Times New Roman" panose="02020603050405020304" pitchFamily="18" charset="0"/>
                  </a:rPr>
                  <a:t>K</a:t>
                </a:r>
                <a:r>
                  <a:rPr lang="zh-CN" altLang="en-US" sz="1000" kern="100" dirty="0">
                    <a:latin typeface="Times New Roman" panose="02020603050405020304" pitchFamily="18" charset="0"/>
                    <a:ea typeface="宋体" panose="02010600030101010101" pitchFamily="2" charset="-122"/>
                    <a:cs typeface="Times New Roman" panose="02020603050405020304" pitchFamily="18" charset="0"/>
                  </a:rPr>
                  <a:t>为补丁块大小，</a:t>
                </a:r>
                <a:r>
                  <a:rPr lang="en-US" altLang="zh-CN" sz="1000" kern="100" dirty="0">
                    <a:latin typeface="Times New Roman" panose="02020603050405020304" pitchFamily="18" charset="0"/>
                    <a:ea typeface="宋体" panose="02010600030101010101" pitchFamily="2" charset="-122"/>
                    <a:cs typeface="Times New Roman" panose="02020603050405020304" pitchFamily="18" charset="0"/>
                  </a:rPr>
                  <a:t>S</a:t>
                </a:r>
                <a:r>
                  <a:rPr lang="zh-CN" altLang="en-US" sz="1000" kern="100" dirty="0">
                    <a:latin typeface="Times New Roman" panose="02020603050405020304" pitchFamily="18" charset="0"/>
                    <a:ea typeface="宋体" panose="02010600030101010101" pitchFamily="2" charset="-122"/>
                    <a:cs typeface="Times New Roman" panose="02020603050405020304" pitchFamily="18" charset="0"/>
                  </a:rPr>
                  <a:t>为相邻两个补丁块之间的跨度，</a:t>
                </a:r>
                <a:r>
                  <a:rPr lang="en-US" altLang="zh-CN" sz="1000" kern="100" dirty="0">
                    <a:latin typeface="Times New Roman" panose="02020603050405020304" pitchFamily="18" charset="0"/>
                    <a:ea typeface="宋体" panose="02010600030101010101" pitchFamily="2" charset="-122"/>
                    <a:cs typeface="Times New Roman" panose="02020603050405020304" pitchFamily="18" charset="0"/>
                  </a:rPr>
                  <a:t>P</a:t>
                </a:r>
                <a:r>
                  <a:rPr lang="zh-CN" altLang="en-US" sz="1000" kern="100" dirty="0">
                    <a:latin typeface="Times New Roman" panose="02020603050405020304" pitchFamily="18" charset="0"/>
                    <a:ea typeface="宋体" panose="02010600030101010101" pitchFamily="2" charset="-122"/>
                    <a:cs typeface="Times New Roman" panose="02020603050405020304" pitchFamily="18" charset="0"/>
                  </a:rPr>
                  <a:t>为填充大小。设置</a:t>
                </a:r>
                <a:r>
                  <a:rPr lang="en-US" altLang="zh-CN" sz="1000" kern="100" dirty="0">
                    <a:latin typeface="Times New Roman" panose="02020603050405020304" pitchFamily="18" charset="0"/>
                    <a:ea typeface="宋体" panose="02010600030101010101" pitchFamily="2" charset="-122"/>
                    <a:cs typeface="Times New Roman" panose="02020603050405020304" pitchFamily="18" charset="0"/>
                  </a:rPr>
                  <a:t>K = 7, S = 4, P = 3, K = 3, S = 2, P = 1</a:t>
                </a:r>
                <a:r>
                  <a:rPr lang="zh-CN" altLang="en-US" sz="1000" kern="100" dirty="0">
                    <a:latin typeface="Times New Roman" panose="02020603050405020304" pitchFamily="18" charset="0"/>
                    <a:ea typeface="宋体" panose="02010600030101010101" pitchFamily="2" charset="-122"/>
                    <a:cs typeface="Times New Roman" panose="02020603050405020304" pitchFamily="18" charset="0"/>
                  </a:rPr>
                  <a:t>进行重叠补丁合并，得到与不重叠过程相同大小的特征。</a:t>
                </a:r>
                <a:endParaRPr lang="en-US" altLang="zh-CN" sz="1000" kern="1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使用高效</a:t>
                </a:r>
                <a:r>
                  <a:rPr lang="en-US" altLang="zh-CN" sz="1600" b="1" kern="100" dirty="0">
                    <a:effectLst/>
                    <a:latin typeface="Times New Roman" panose="02020603050405020304" pitchFamily="18" charset="0"/>
                    <a:ea typeface="宋体" panose="02010600030101010101" pitchFamily="2" charset="-122"/>
                  </a:rPr>
                  <a:t>Self-Attention</a:t>
                </a:r>
              </a:p>
              <a:p>
                <a:pPr marL="742950" lvl="1" indent="-285750">
                  <a:lnSpc>
                    <a:spcPct val="150000"/>
                  </a:lnSpc>
                  <a:buFont typeface="Arial" panose="020B0604020202020204" pitchFamily="34" charset="0"/>
                  <a:buChar char="•"/>
                </a:pPr>
                <a:r>
                  <a:rPr lang="zh-CN"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使用约简比</a:t>
                </a:r>
                <a:r>
                  <a:rPr lang="en-US" altLang="zh-CN" sz="1000" kern="100" dirty="0">
                    <a:effectLst/>
                    <a:latin typeface="Times New Roman" panose="02020603050405020304" pitchFamily="18" charset="0"/>
                    <a:ea typeface="宋体" panose="02010600030101010101" pitchFamily="2" charset="-122"/>
                  </a:rPr>
                  <a:t>R</a:t>
                </a:r>
                <a:r>
                  <a:rPr lang="zh-CN"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对序列的长度进行约简</a:t>
                </a:r>
                <a:r>
                  <a:rPr lang="zh-CN" altLang="en-US" sz="10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使自注意机制的复杂性由</a:t>
                </a:r>
                <a:r>
                  <a:rPr lang="en-US" altLang="zh-CN" sz="1000" kern="100" dirty="0">
                    <a:effectLst/>
                    <a:latin typeface="Times New Roman" panose="02020603050405020304" pitchFamily="18" charset="0"/>
                    <a:ea typeface="宋体" panose="02010600030101010101" pitchFamily="2" charset="-122"/>
                  </a:rPr>
                  <a:t>O(</a:t>
                </a:r>
                <a14:m>
                  <m:oMath xmlns:m="http://schemas.openxmlformats.org/officeDocument/2006/math">
                    <m:sSup>
                      <m:sSupPr>
                        <m:ctrlPr>
                          <a:rPr lang="zh-CN" altLang="zh-CN" sz="1000" i="1">
                            <a:effectLst/>
                            <a:latin typeface="Cambria Math" panose="02040503050406030204" pitchFamily="18" charset="0"/>
                            <a:ea typeface="Cambria Math" panose="02040503050406030204" pitchFamily="18" charset="0"/>
                          </a:rPr>
                        </m:ctrlPr>
                      </m:sSupPr>
                      <m:e>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𝑁</m:t>
                        </m:r>
                      </m:e>
                      <m:sup>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2</m:t>
                        </m:r>
                      </m:sup>
                    </m:sSup>
                  </m:oMath>
                </a14:m>
                <a:r>
                  <a:rPr lang="en-US" altLang="zh-CN" sz="1000" kern="100" dirty="0">
                    <a:effectLst/>
                    <a:latin typeface="Times New Roman" panose="02020603050405020304" pitchFamily="18" charset="0"/>
                    <a:ea typeface="宋体" panose="02010600030101010101" pitchFamily="2" charset="-122"/>
                  </a:rPr>
                  <a:t>)</a:t>
                </a:r>
                <a:r>
                  <a:rPr lang="zh-CN"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降低到</a:t>
                </a:r>
                <a:r>
                  <a:rPr lang="en-US" altLang="zh-CN" sz="1000" kern="100" dirty="0">
                    <a:effectLst/>
                    <a:latin typeface="Times New Roman" panose="02020603050405020304" pitchFamily="18" charset="0"/>
                    <a:ea typeface="宋体" panose="02010600030101010101" pitchFamily="2" charset="-122"/>
                  </a:rPr>
                  <a:t>O(</a:t>
                </a:r>
                <a14:m>
                  <m:oMath xmlns:m="http://schemas.openxmlformats.org/officeDocument/2006/math">
                    <m:sSup>
                      <m:sSupPr>
                        <m:ctrlPr>
                          <a:rPr lang="zh-CN" altLang="zh-CN" sz="1000" i="1">
                            <a:effectLst/>
                            <a:latin typeface="Cambria Math" panose="02040503050406030204" pitchFamily="18" charset="0"/>
                            <a:ea typeface="Cambria Math" panose="02040503050406030204" pitchFamily="18" charset="0"/>
                          </a:rPr>
                        </m:ctrlPr>
                      </m:sSupPr>
                      <m:e>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𝑁</m:t>
                        </m:r>
                      </m:e>
                      <m:sup>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2</m:t>
                        </m:r>
                      </m:sup>
                    </m:sSup>
                    <m:r>
                      <m:rPr>
                        <m:lit/>
                      </m:rP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𝑅</m:t>
                    </m:r>
                  </m:oMath>
                </a14:m>
                <a:r>
                  <a:rPr lang="en-US" altLang="zh-CN" sz="1000" kern="100" dirty="0">
                    <a:effectLst/>
                    <a:latin typeface="Times New Roman" panose="02020603050405020304" pitchFamily="18" charset="0"/>
                    <a:ea typeface="宋体" panose="02010600030101010101" pitchFamily="2" charset="-122"/>
                  </a:rPr>
                  <a:t>)</a:t>
                </a:r>
                <a:r>
                  <a:rPr lang="zh-CN" altLang="en-US" sz="1000" kern="100" dirty="0">
                    <a:effectLst/>
                    <a:latin typeface="Times New Roman" panose="02020603050405020304" pitchFamily="18" charset="0"/>
                    <a:ea typeface="宋体" panose="02010600030101010101" pitchFamily="2" charset="-122"/>
                  </a:rPr>
                  <a:t>。</a:t>
                </a:r>
                <a:endPar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使用混合前馈网络</a:t>
                </a:r>
                <a:endPar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将</a:t>
                </a:r>
                <a14:m>
                  <m:oMath xmlns:m="http://schemas.openxmlformats.org/officeDocument/2006/math">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3</m:t>
                    </m:r>
                    <m:r>
                      <a:rPr lang="zh-CN" altLang="zh-CN" sz="1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3</m:t>
                    </m:r>
                  </m:oMath>
                </a14:m>
                <a:r>
                  <a:rPr lang="zh-CN"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卷积网络引入到前馈网络中</a:t>
                </a:r>
                <a:r>
                  <a:rPr lang="zh-CN" altLang="en-US" sz="1000" kern="100" dirty="0">
                    <a:latin typeface="Times New Roman" panose="02020603050405020304" pitchFamily="18" charset="0"/>
                    <a:ea typeface="宋体" panose="02010600030101010101" pitchFamily="2" charset="-122"/>
                    <a:cs typeface="Times New Roman" panose="02020603050405020304" pitchFamily="18" charset="0"/>
                  </a:rPr>
                  <a:t>，解决位置编码插值导致精度降低的问题</a:t>
                </a:r>
                <a:r>
                  <a:rPr lang="zh-CN"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，并考虑了零填充对泄漏位置信息的影响</a:t>
                </a:r>
                <a:r>
                  <a:rPr lang="zh-CN" altLang="en-US" sz="10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000" kern="1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新增</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跳跃连接</a:t>
                </a:r>
                <a:endPar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利用可学习参数</a:t>
                </a:r>
                <a14:m>
                  <m:oMath xmlns:m="http://schemas.openxmlformats.org/officeDocument/2006/math">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𝑤</m:t>
                    </m:r>
                  </m:oMath>
                </a14:m>
                <a:r>
                  <a:rPr lang="zh-CN"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对</a:t>
                </a:r>
                <a:r>
                  <a:rPr lang="zh-CN" altLang="en-US" sz="1000" kern="100" dirty="0">
                    <a:effectLst/>
                    <a:latin typeface="Times New Roman" panose="02020603050405020304" pitchFamily="18" charset="0"/>
                    <a:ea typeface="宋体" panose="02010600030101010101" pitchFamily="2" charset="-122"/>
                    <a:cs typeface="Times New Roman" panose="02020603050405020304" pitchFamily="18" charset="0"/>
                  </a:rPr>
                  <a:t>跳跃特征</a:t>
                </a:r>
                <a:r>
                  <a:rPr lang="zh-CN"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进行调节。使模型拥有更多的低层和</a:t>
                </a:r>
                <a:endPar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pPr>
                <a:r>
                  <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高层特征之间的跳跃联系，使模型能够更</a:t>
                </a:r>
                <a:r>
                  <a:rPr lang="zh-CN" altLang="en-US" sz="1000" kern="100" dirty="0">
                    <a:effectLst/>
                    <a:latin typeface="Times New Roman" panose="02020603050405020304" pitchFamily="18" charset="0"/>
                    <a:ea typeface="宋体" panose="02010600030101010101" pitchFamily="2" charset="-122"/>
                    <a:cs typeface="Times New Roman" panose="02020603050405020304" pitchFamily="18" charset="0"/>
                  </a:rPr>
                  <a:t>适</a:t>
                </a:r>
                <a:r>
                  <a:rPr lang="zh-CN"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合目标检测的任务</a:t>
                </a:r>
                <a:r>
                  <a:rPr lang="zh-CN" altLang="en-US" sz="10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pPr>
                <a:endParaRPr lang="zh-CN" altLang="en-US" dirty="0"/>
              </a:p>
            </p:txBody>
          </p:sp>
        </mc:Choice>
        <mc:Fallback xmlns="">
          <p:sp>
            <p:nvSpPr>
              <p:cNvPr id="12" name="文本框 11">
                <a:extLst>
                  <a:ext uri="{FF2B5EF4-FFF2-40B4-BE49-F238E27FC236}">
                    <a16:creationId xmlns:a16="http://schemas.microsoft.com/office/drawing/2014/main" id="{F1878418-B81F-491B-9CD2-8B63FC4C15D9}"/>
                  </a:ext>
                </a:extLst>
              </p:cNvPr>
              <p:cNvSpPr txBox="1">
                <a:spLocks noRot="1" noChangeAspect="1" noMove="1" noResize="1" noEditPoints="1" noAdjustHandles="1" noChangeArrowheads="1" noChangeShapeType="1" noTextEdit="1"/>
              </p:cNvSpPr>
              <p:nvPr/>
            </p:nvSpPr>
            <p:spPr>
              <a:xfrm>
                <a:off x="6218191" y="1041311"/>
                <a:ext cx="5459372" cy="5958682"/>
              </a:xfrm>
              <a:prstGeom prst="rect">
                <a:avLst/>
              </a:prstGeom>
              <a:blipFill>
                <a:blip r:embed="rId5"/>
                <a:stretch>
                  <a:fillRect l="-558" r="-16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073288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37933" y="453458"/>
            <a:ext cx="10316135" cy="587853"/>
            <a:chOff x="937933" y="453458"/>
            <a:chExt cx="10316135" cy="587853"/>
          </a:xfrm>
        </p:grpSpPr>
        <p:sp>
          <p:nvSpPr>
            <p:cNvPr id="34" name="矩形 33"/>
            <p:cNvSpPr/>
            <p:nvPr/>
          </p:nvSpPr>
          <p:spPr>
            <a:xfrm>
              <a:off x="4081916" y="453458"/>
              <a:ext cx="4081333" cy="58785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tx1">
                      <a:lumMod val="75000"/>
                      <a:lumOff val="25000"/>
                    </a:schemeClr>
                  </a:solidFill>
                  <a:cs typeface="+mn-ea"/>
                  <a:sym typeface="+mn-lt"/>
                </a:rPr>
                <a:t>网络结构的改进</a:t>
              </a:r>
            </a:p>
          </p:txBody>
        </p:sp>
        <p:cxnSp>
          <p:nvCxnSpPr>
            <p:cNvPr id="31" name="直接连接符 30">
              <a:extLst>
                <a:ext uri="{FF2B5EF4-FFF2-40B4-BE49-F238E27FC236}">
                  <a16:creationId xmlns:a16="http://schemas.microsoft.com/office/drawing/2014/main" id="{FCC28639-B7C7-49A4-AE99-CE4F03B972C8}"/>
                </a:ext>
              </a:extLst>
            </p:cNvPr>
            <p:cNvCxnSpPr>
              <a:cxnSpLocks/>
            </p:cNvCxnSpPr>
            <p:nvPr/>
          </p:nvCxnSpPr>
          <p:spPr>
            <a:xfrm>
              <a:off x="937933" y="736260"/>
              <a:ext cx="34612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E4EB0F2-71E1-460A-843C-CF97D2DD98FB}"/>
                </a:ext>
              </a:extLst>
            </p:cNvPr>
            <p:cNvCxnSpPr>
              <a:cxnSpLocks/>
            </p:cNvCxnSpPr>
            <p:nvPr/>
          </p:nvCxnSpPr>
          <p:spPr>
            <a:xfrm>
              <a:off x="7845944" y="736260"/>
              <a:ext cx="340812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2927" y="5506721"/>
            <a:ext cx="1357935" cy="1351279"/>
          </a:xfrm>
          <a:prstGeom prst="rect">
            <a:avLst/>
          </a:prstGeom>
        </p:spPr>
      </p:pic>
      <p:sp>
        <p:nvSpPr>
          <p:cNvPr id="8" name="文本框 7">
            <a:extLst>
              <a:ext uri="{FF2B5EF4-FFF2-40B4-BE49-F238E27FC236}">
                <a16:creationId xmlns:a16="http://schemas.microsoft.com/office/drawing/2014/main" id="{E20FAC64-E76B-4E28-BF68-6175AB0826A7}"/>
              </a:ext>
            </a:extLst>
          </p:cNvPr>
          <p:cNvSpPr txBox="1"/>
          <p:nvPr/>
        </p:nvSpPr>
        <p:spPr>
          <a:xfrm>
            <a:off x="986134" y="1202174"/>
            <a:ext cx="6096000" cy="369332"/>
          </a:xfrm>
          <a:prstGeom prst="rect">
            <a:avLst/>
          </a:prstGeom>
          <a:noFill/>
        </p:spPr>
        <p:txBody>
          <a:bodyPr wrap="square">
            <a:spAutoFit/>
          </a:bodyPr>
          <a:lstStyle/>
          <a:p>
            <a:pPr marL="285750" indent="-285750">
              <a:buFont typeface="Arial" panose="020B0604020202020204" pitchFamily="34" charset="0"/>
              <a:buChar cha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混合</a:t>
            </a:r>
            <a:r>
              <a:rPr lang="en-US" altLang="zh-CN" sz="1800" kern="100" dirty="0">
                <a:effectLst/>
                <a:latin typeface="Times New Roman" panose="02020603050405020304" pitchFamily="18" charset="0"/>
                <a:ea typeface="宋体" panose="02010600030101010101" pitchFamily="2" charset="-122"/>
              </a:rPr>
              <a:t>Transformer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编码器</a:t>
            </a:r>
            <a:endParaRPr lang="zh-CN" altLang="en-US" dirty="0"/>
          </a:p>
        </p:txBody>
      </p:sp>
      <p:graphicFrame>
        <p:nvGraphicFramePr>
          <p:cNvPr id="2" name="表格 1">
            <a:extLst>
              <a:ext uri="{FF2B5EF4-FFF2-40B4-BE49-F238E27FC236}">
                <a16:creationId xmlns:a16="http://schemas.microsoft.com/office/drawing/2014/main" id="{41CF6E1D-4C21-44BC-8B12-7E142BBC1CD0}"/>
              </a:ext>
            </a:extLst>
          </p:cNvPr>
          <p:cNvGraphicFramePr>
            <a:graphicFrameLocks noGrp="1"/>
          </p:cNvGraphicFramePr>
          <p:nvPr>
            <p:extLst>
              <p:ext uri="{D42A27DB-BD31-4B8C-83A1-F6EECF244321}">
                <p14:modId xmlns:p14="http://schemas.microsoft.com/office/powerpoint/2010/main" val="2314287033"/>
              </p:ext>
            </p:extLst>
          </p:nvPr>
        </p:nvGraphicFramePr>
        <p:xfrm>
          <a:off x="1766823" y="2183526"/>
          <a:ext cx="8107299" cy="1113574"/>
        </p:xfrm>
        <a:graphic>
          <a:graphicData uri="http://schemas.openxmlformats.org/drawingml/2006/table">
            <a:tbl>
              <a:tblPr firstRow="1" firstCol="1" bandRow="1">
                <a:tableStyleId>{5C22544A-7EE6-4342-B048-85BDC9FD1C3A}</a:tableStyleId>
              </a:tblPr>
              <a:tblGrid>
                <a:gridCol w="1181691">
                  <a:extLst>
                    <a:ext uri="{9D8B030D-6E8A-4147-A177-3AD203B41FA5}">
                      <a16:colId xmlns:a16="http://schemas.microsoft.com/office/drawing/2014/main" val="2566689194"/>
                    </a:ext>
                  </a:extLst>
                </a:gridCol>
                <a:gridCol w="1293286">
                  <a:extLst>
                    <a:ext uri="{9D8B030D-6E8A-4147-A177-3AD203B41FA5}">
                      <a16:colId xmlns:a16="http://schemas.microsoft.com/office/drawing/2014/main" val="249057771"/>
                    </a:ext>
                  </a:extLst>
                </a:gridCol>
                <a:gridCol w="1301449">
                  <a:extLst>
                    <a:ext uri="{9D8B030D-6E8A-4147-A177-3AD203B41FA5}">
                      <a16:colId xmlns:a16="http://schemas.microsoft.com/office/drawing/2014/main" val="3035648984"/>
                    </a:ext>
                  </a:extLst>
                </a:gridCol>
                <a:gridCol w="714001">
                  <a:extLst>
                    <a:ext uri="{9D8B030D-6E8A-4147-A177-3AD203B41FA5}">
                      <a16:colId xmlns:a16="http://schemas.microsoft.com/office/drawing/2014/main" val="2853436840"/>
                    </a:ext>
                  </a:extLst>
                </a:gridCol>
                <a:gridCol w="832668">
                  <a:extLst>
                    <a:ext uri="{9D8B030D-6E8A-4147-A177-3AD203B41FA5}">
                      <a16:colId xmlns:a16="http://schemas.microsoft.com/office/drawing/2014/main" val="1027510503"/>
                    </a:ext>
                  </a:extLst>
                </a:gridCol>
                <a:gridCol w="1055046">
                  <a:extLst>
                    <a:ext uri="{9D8B030D-6E8A-4147-A177-3AD203B41FA5}">
                      <a16:colId xmlns:a16="http://schemas.microsoft.com/office/drawing/2014/main" val="734201608"/>
                    </a:ext>
                  </a:extLst>
                </a:gridCol>
                <a:gridCol w="971280">
                  <a:extLst>
                    <a:ext uri="{9D8B030D-6E8A-4147-A177-3AD203B41FA5}">
                      <a16:colId xmlns:a16="http://schemas.microsoft.com/office/drawing/2014/main" val="1910540795"/>
                    </a:ext>
                  </a:extLst>
                </a:gridCol>
                <a:gridCol w="757878">
                  <a:extLst>
                    <a:ext uri="{9D8B030D-6E8A-4147-A177-3AD203B41FA5}">
                      <a16:colId xmlns:a16="http://schemas.microsoft.com/office/drawing/2014/main" val="402679572"/>
                    </a:ext>
                  </a:extLst>
                </a:gridCol>
              </a:tblGrid>
              <a:tr h="443187">
                <a:tc>
                  <a:txBody>
                    <a:bodyPr/>
                    <a:lstStyle/>
                    <a:p>
                      <a:pPr algn="ctr"/>
                      <a:r>
                        <a:rPr lang="en-US" sz="1200" kern="0">
                          <a:effectLst/>
                        </a:rPr>
                        <a:t>Backbone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200" kern="0" dirty="0">
                          <a:effectLst/>
                        </a:rPr>
                        <a:t>只训练检测网络</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200" kern="0">
                          <a:effectLst/>
                        </a:rPr>
                        <a:t>预训练数据集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FP16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MOTA</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IDF1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IDs</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AP</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87319360"/>
                  </a:ext>
                </a:extLst>
              </a:tr>
              <a:tr h="350700">
                <a:tc>
                  <a:txBody>
                    <a:bodyPr/>
                    <a:lstStyle/>
                    <a:p>
                      <a:pPr algn="ctr"/>
                      <a:r>
                        <a:rPr lang="en-US" sz="1200" kern="0" dirty="0">
                          <a:effectLst/>
                        </a:rPr>
                        <a:t>DLA34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Yes</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rPr>
                        <a:t>ImageNet-1K</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Yes</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67.8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64.6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rPr>
                        <a:t>744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rPr>
                        <a:t>80.85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8150633"/>
                  </a:ext>
                </a:extLst>
              </a:tr>
              <a:tr h="319687">
                <a:tc>
                  <a:txBody>
                    <a:bodyPr/>
                    <a:lstStyle/>
                    <a:p>
                      <a:pPr algn="ctr"/>
                      <a:r>
                        <a:rPr lang="en-US" sz="1200" kern="0">
                          <a:effectLst/>
                        </a:rPr>
                        <a:t>MIT-Small</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rPr>
                        <a:t>Yes</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rPr>
                        <a:t>ImageNet-1K</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Yes</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68.7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65.8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705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rPr>
                        <a:t>81.19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29998529"/>
                  </a:ext>
                </a:extLst>
              </a:tr>
            </a:tbl>
          </a:graphicData>
        </a:graphic>
      </p:graphicFrame>
      <p:sp>
        <p:nvSpPr>
          <p:cNvPr id="4" name="Rectangle 1">
            <a:extLst>
              <a:ext uri="{FF2B5EF4-FFF2-40B4-BE49-F238E27FC236}">
                <a16:creationId xmlns:a16="http://schemas.microsoft.com/office/drawing/2014/main" id="{944ACA63-6A6F-4CFB-95BA-557AA067EBBC}"/>
              </a:ext>
            </a:extLst>
          </p:cNvPr>
          <p:cNvSpPr>
            <a:spLocks noChangeArrowheads="1"/>
          </p:cNvSpPr>
          <p:nvPr/>
        </p:nvSpPr>
        <p:spPr bwMode="auto">
          <a:xfrm>
            <a:off x="3795448" y="1915183"/>
            <a:ext cx="445737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表</a:t>
            </a:r>
            <a:r>
              <a:rPr kumimoji="0" lang="en-US" altLang="zh-CN" sz="1200"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2.MOT17</a:t>
            </a:r>
            <a:r>
              <a:rPr kumimoji="0"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验证集上不同骨干网络及不同预训练集评价指标比较</a:t>
            </a:r>
            <a:endParaRPr kumimoji="0" lang="zh-CN" altLang="en-US" sz="1200" b="0" i="0" u="none" strike="noStrike" cap="none" normalizeH="0" baseline="0" dirty="0">
              <a:ln>
                <a:noFill/>
              </a:ln>
              <a:solidFill>
                <a:schemeClr val="tx1"/>
              </a:solidFill>
              <a:effectLst/>
            </a:endParaRPr>
          </a:p>
        </p:txBody>
      </p:sp>
      <p:sp>
        <p:nvSpPr>
          <p:cNvPr id="13" name="文本框 12">
            <a:extLst>
              <a:ext uri="{FF2B5EF4-FFF2-40B4-BE49-F238E27FC236}">
                <a16:creationId xmlns:a16="http://schemas.microsoft.com/office/drawing/2014/main" id="{47475A3F-D92D-458F-A220-D068884D128F}"/>
              </a:ext>
            </a:extLst>
          </p:cNvPr>
          <p:cNvSpPr txBox="1"/>
          <p:nvPr/>
        </p:nvSpPr>
        <p:spPr>
          <a:xfrm>
            <a:off x="1766823" y="4139082"/>
            <a:ext cx="8312150" cy="1158138"/>
          </a:xfrm>
          <a:prstGeom prst="rect">
            <a:avLst/>
          </a:prstGeom>
          <a:noFill/>
        </p:spPr>
        <p:txBody>
          <a:bodyPr wrap="square">
            <a:spAutoFit/>
          </a:bodyPr>
          <a:lstStyle/>
          <a:p>
            <a:pPr>
              <a:lnSpc>
                <a:spcPct val="150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从</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MOT17</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验证集上的指标</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结果</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可以看到在使用</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MIT</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编码器网络后</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通用目标检测的指标</a:t>
            </a:r>
            <a:r>
              <a:rPr lang="en-US" altLang="zh-CN" sz="1600" b="1" kern="100" dirty="0">
                <a:effectLst/>
                <a:latin typeface="Times New Roman" panose="02020603050405020304" pitchFamily="18" charset="0"/>
                <a:ea typeface="宋体" panose="02010600030101010101" pitchFamily="2" charset="-122"/>
              </a:rPr>
              <a:t>AP</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提升了</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0.34%</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说明</a:t>
            </a:r>
            <a:r>
              <a:rPr lang="en-US" altLang="zh-CN" sz="1600" kern="100" dirty="0">
                <a:effectLst/>
                <a:latin typeface="Times New Roman" panose="02020603050405020304" pitchFamily="18" charset="0"/>
                <a:ea typeface="宋体" panose="02010600030101010101" pitchFamily="2" charset="-122"/>
              </a:rPr>
              <a:t>MIT-Small</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作为骨干网络在直接使用</a:t>
            </a:r>
            <a:r>
              <a:rPr lang="en-US" altLang="zh-CN" sz="1600" kern="100" dirty="0">
                <a:effectLst/>
                <a:latin typeface="Times New Roman" panose="02020603050405020304" pitchFamily="18" charset="0"/>
                <a:ea typeface="宋体" panose="02010600030101010101" pitchFamily="2" charset="-122"/>
              </a:rPr>
              <a:t>DLA-Seg</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解码网络的检测能力高于基线网络</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p>
        </p:txBody>
      </p:sp>
      <p:pic>
        <p:nvPicPr>
          <p:cNvPr id="11" name="图形 10" descr="线箭头逆时针弯曲">
            <a:extLst>
              <a:ext uri="{FF2B5EF4-FFF2-40B4-BE49-F238E27FC236}">
                <a16:creationId xmlns:a16="http://schemas.microsoft.com/office/drawing/2014/main" id="{7384750F-469B-512B-BE7F-75EEFF42FF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4094612">
            <a:off x="10154214" y="2190582"/>
            <a:ext cx="914400" cy="914400"/>
          </a:xfrm>
          <a:prstGeom prst="rect">
            <a:avLst/>
          </a:prstGeom>
        </p:spPr>
      </p:pic>
      <p:sp>
        <p:nvSpPr>
          <p:cNvPr id="5" name="文本框 4">
            <a:extLst>
              <a:ext uri="{FF2B5EF4-FFF2-40B4-BE49-F238E27FC236}">
                <a16:creationId xmlns:a16="http://schemas.microsoft.com/office/drawing/2014/main" id="{61A43ABA-8EA5-96F2-1DEC-5A9BB2E70A7F}"/>
              </a:ext>
            </a:extLst>
          </p:cNvPr>
          <p:cNvSpPr txBox="1"/>
          <p:nvPr/>
        </p:nvSpPr>
        <p:spPr>
          <a:xfrm>
            <a:off x="10611414" y="2829103"/>
            <a:ext cx="1415332" cy="338554"/>
          </a:xfrm>
          <a:prstGeom prst="rect">
            <a:avLst/>
          </a:prstGeom>
          <a:noFill/>
        </p:spPr>
        <p:txBody>
          <a:bodyPr wrap="square" rtlCol="0">
            <a:spAutoFit/>
          </a:bodyPr>
          <a:lstStyle/>
          <a:p>
            <a:r>
              <a:rPr lang="zh-CN" altLang="en-US" sz="1600" b="1" dirty="0">
                <a:latin typeface="宋体" panose="02010600030101010101" pitchFamily="2" charset="-122"/>
                <a:ea typeface="宋体" panose="02010600030101010101" pitchFamily="2" charset="-122"/>
              </a:rPr>
              <a:t>检测指标提升</a:t>
            </a:r>
          </a:p>
        </p:txBody>
      </p:sp>
    </p:spTree>
    <p:extLst>
      <p:ext uri="{BB962C8B-B14F-4D97-AF65-F5344CB8AC3E}">
        <p14:creationId xmlns:p14="http://schemas.microsoft.com/office/powerpoint/2010/main" val="176109490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37933" y="453458"/>
            <a:ext cx="10316135" cy="587853"/>
            <a:chOff x="937933" y="453458"/>
            <a:chExt cx="10316135" cy="587853"/>
          </a:xfrm>
        </p:grpSpPr>
        <p:sp>
          <p:nvSpPr>
            <p:cNvPr id="34" name="矩形 33"/>
            <p:cNvSpPr/>
            <p:nvPr/>
          </p:nvSpPr>
          <p:spPr>
            <a:xfrm>
              <a:off x="4081916" y="453458"/>
              <a:ext cx="4081333" cy="58785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tx1">
                      <a:lumMod val="75000"/>
                      <a:lumOff val="25000"/>
                    </a:schemeClr>
                  </a:solidFill>
                  <a:cs typeface="+mn-ea"/>
                  <a:sym typeface="+mn-lt"/>
                </a:rPr>
                <a:t>网络结构的改进</a:t>
              </a:r>
            </a:p>
          </p:txBody>
        </p:sp>
        <p:cxnSp>
          <p:nvCxnSpPr>
            <p:cNvPr id="31" name="直接连接符 30">
              <a:extLst>
                <a:ext uri="{FF2B5EF4-FFF2-40B4-BE49-F238E27FC236}">
                  <a16:creationId xmlns:a16="http://schemas.microsoft.com/office/drawing/2014/main" id="{FCC28639-B7C7-49A4-AE99-CE4F03B972C8}"/>
                </a:ext>
              </a:extLst>
            </p:cNvPr>
            <p:cNvCxnSpPr>
              <a:cxnSpLocks/>
            </p:cNvCxnSpPr>
            <p:nvPr/>
          </p:nvCxnSpPr>
          <p:spPr>
            <a:xfrm>
              <a:off x="937933" y="736260"/>
              <a:ext cx="34612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E4EB0F2-71E1-460A-843C-CF97D2DD98FB}"/>
                </a:ext>
              </a:extLst>
            </p:cNvPr>
            <p:cNvCxnSpPr>
              <a:cxnSpLocks/>
            </p:cNvCxnSpPr>
            <p:nvPr/>
          </p:nvCxnSpPr>
          <p:spPr>
            <a:xfrm>
              <a:off x="7845944" y="736260"/>
              <a:ext cx="340812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2927" y="5506721"/>
            <a:ext cx="1357935" cy="1351279"/>
          </a:xfrm>
          <a:prstGeom prst="rect">
            <a:avLst/>
          </a:prstGeom>
        </p:spPr>
      </p:pic>
      <p:sp>
        <p:nvSpPr>
          <p:cNvPr id="8" name="文本框 7">
            <a:extLst>
              <a:ext uri="{FF2B5EF4-FFF2-40B4-BE49-F238E27FC236}">
                <a16:creationId xmlns:a16="http://schemas.microsoft.com/office/drawing/2014/main" id="{E20FAC64-E76B-4E28-BF68-6175AB0826A7}"/>
              </a:ext>
            </a:extLst>
          </p:cNvPr>
          <p:cNvSpPr txBox="1"/>
          <p:nvPr/>
        </p:nvSpPr>
        <p:spPr>
          <a:xfrm>
            <a:off x="986134" y="1202174"/>
            <a:ext cx="6096000" cy="369332"/>
          </a:xfrm>
          <a:prstGeom prst="rect">
            <a:avLst/>
          </a:prstGeom>
          <a:noFill/>
        </p:spPr>
        <p:txBody>
          <a:bodyPr wrap="square">
            <a:spAutoFit/>
          </a:bodyPr>
          <a:lstStyle/>
          <a:p>
            <a:pPr marL="285750" indent="-285750">
              <a:buFont typeface="Arial" panose="020B0604020202020204" pitchFamily="34" charset="0"/>
              <a:buChar cha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解码器优化</a:t>
            </a:r>
            <a:endParaRPr lang="zh-CN" altLang="en-US" dirty="0"/>
          </a:p>
        </p:txBody>
      </p:sp>
      <p:sp>
        <p:nvSpPr>
          <p:cNvPr id="12" name="文本框 11">
            <a:extLst>
              <a:ext uri="{FF2B5EF4-FFF2-40B4-BE49-F238E27FC236}">
                <a16:creationId xmlns:a16="http://schemas.microsoft.com/office/drawing/2014/main" id="{F1878418-B81F-491B-9CD2-8B63FC4C15D9}"/>
              </a:ext>
            </a:extLst>
          </p:cNvPr>
          <p:cNvSpPr txBox="1"/>
          <p:nvPr/>
        </p:nvSpPr>
        <p:spPr>
          <a:xfrm>
            <a:off x="6804414" y="1732369"/>
            <a:ext cx="4514615" cy="3743461"/>
          </a:xfrm>
          <a:prstGeom prst="rect">
            <a:avLst/>
          </a:prstGeom>
          <a:noFill/>
        </p:spPr>
        <p:txBody>
          <a:bodyPr wrap="square">
            <a:spAutoFit/>
          </a:bodyPr>
          <a:lstStyle/>
          <a:p>
            <a:pPr>
              <a:lnSpc>
                <a:spcPct val="150000"/>
              </a:lnSpc>
            </a:pPr>
            <a:r>
              <a:rPr lang="zh-CN" altLang="en-US" sz="1600" kern="100" dirty="0">
                <a:effectLst/>
                <a:latin typeface="Times New Roman" panose="02020603050405020304" pitchFamily="18" charset="0"/>
                <a:ea typeface="宋体" panose="02010600030101010101" pitchFamily="2" charset="-122"/>
              </a:rPr>
              <a:t>我们针对</a:t>
            </a:r>
            <a:r>
              <a:rPr lang="en-US" altLang="zh-CN" sz="1600" kern="100" dirty="0">
                <a:effectLst/>
                <a:latin typeface="Times New Roman" panose="02020603050405020304" pitchFamily="18" charset="0"/>
                <a:ea typeface="宋体" panose="02010600030101010101" pitchFamily="2" charset="-122"/>
              </a:rPr>
              <a:t>Transformer</a:t>
            </a:r>
            <a:r>
              <a:rPr lang="zh-CN" altLang="en-US" sz="1600" kern="100" dirty="0">
                <a:effectLst/>
                <a:latin typeface="Times New Roman" panose="02020603050405020304" pitchFamily="18" charset="0"/>
                <a:ea typeface="宋体" panose="02010600030101010101" pitchFamily="2" charset="-122"/>
              </a:rPr>
              <a:t>编码器，重新设计了解码网络，即</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混合颈部网络（</a:t>
            </a:r>
            <a:r>
              <a:rPr lang="en-US" altLang="zh-CN" sz="1600" kern="100" dirty="0">
                <a:effectLst/>
                <a:latin typeface="Times New Roman" panose="02020603050405020304" pitchFamily="18" charset="0"/>
                <a:ea typeface="宋体" panose="02010600030101010101" pitchFamily="2" charset="-122"/>
              </a:rPr>
              <a:t>MIX Neck, MN</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，网络</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参考了全卷积神经网络</a:t>
            </a:r>
            <a:r>
              <a:rPr lang="en-US" altLang="zh-CN" sz="1600" kern="100" baseline="30000" dirty="0">
                <a:effectLst/>
                <a:latin typeface="Times New Roman" panose="02020603050405020304" pitchFamily="18" charset="0"/>
                <a:ea typeface="宋体" panose="02010600030101010101" pitchFamily="2" charset="-122"/>
              </a:rPr>
              <a:t> [69]</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effectLst/>
                <a:latin typeface="Times New Roman" panose="02020603050405020304" pitchFamily="18" charset="0"/>
                <a:ea typeface="宋体" panose="02010600030101010101" pitchFamily="2" charset="-122"/>
              </a:rPr>
              <a:t>Fully Convolutional Networks, </a:t>
            </a:r>
            <a:r>
              <a:rPr lang="en-US" altLang="zh-CN" sz="1600" b="1" kern="100" dirty="0">
                <a:effectLst/>
                <a:latin typeface="Times New Roman" panose="02020603050405020304" pitchFamily="18" charset="0"/>
                <a:ea typeface="宋体" panose="02010600030101010101" pitchFamily="2" charset="-122"/>
              </a:rPr>
              <a:t>FCN</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）架构和特征金字塔</a:t>
            </a:r>
            <a:r>
              <a:rPr lang="en-US" altLang="zh-CN" sz="1600" kern="100" baseline="30000" dirty="0">
                <a:effectLst/>
                <a:latin typeface="Times New Roman" panose="02020603050405020304" pitchFamily="18" charset="0"/>
                <a:ea typeface="宋体" panose="02010600030101010101" pitchFamily="2" charset="-122"/>
              </a:rPr>
              <a:t>[70]</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effectLst/>
                <a:latin typeface="Times New Roman" panose="02020603050405020304" pitchFamily="18" charset="0"/>
                <a:ea typeface="宋体" panose="02010600030101010101" pitchFamily="2" charset="-122"/>
              </a:rPr>
              <a:t>Feature Pyramid Networks, </a:t>
            </a:r>
            <a:r>
              <a:rPr lang="en-US" altLang="zh-CN" sz="1600" b="1" kern="100" dirty="0">
                <a:effectLst/>
                <a:latin typeface="Times New Roman" panose="02020603050405020304" pitchFamily="18" charset="0"/>
                <a:ea typeface="宋体" panose="02010600030101010101" pitchFamily="2" charset="-122"/>
              </a:rPr>
              <a:t>FPN</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自顶向下连接结构</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网络中的所有卷积操作均</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使用可形变卷积</a:t>
            </a:r>
            <a:r>
              <a:rPr lang="en-US" altLang="zh-CN" sz="1600" kern="100" dirty="0">
                <a:effectLst/>
                <a:latin typeface="Times New Roman" panose="02020603050405020304" pitchFamily="18" charset="0"/>
                <a:ea typeface="宋体" panose="02010600030101010101" pitchFamily="2" charset="-122"/>
              </a:rPr>
              <a:t>DCNv2</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代替，上采样均使用保持分辨率的</a:t>
            </a:r>
            <a:r>
              <a:rPr lang="en-US" altLang="zh-CN" sz="1600" kern="100" dirty="0">
                <a:effectLst/>
                <a:latin typeface="Times New Roman" panose="02020603050405020304" pitchFamily="18" charset="0"/>
                <a:ea typeface="宋体" panose="02010600030101010101" pitchFamily="2" charset="-122"/>
              </a:rPr>
              <a:t>3</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effectLst/>
                <a:latin typeface="Times New Roman" panose="02020603050405020304" pitchFamily="18" charset="0"/>
                <a:ea typeface="宋体" panose="02010600030101010101" pitchFamily="2" charset="-122"/>
              </a:rPr>
              <a:t>3</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的可形变卷积加上提高分辨率的反卷积操作组成。</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并且使用</a:t>
            </a:r>
            <a:r>
              <a:rPr lang="en-US" altLang="zh-CN" sz="1600" b="1" kern="100" dirty="0">
                <a:effectLst/>
                <a:latin typeface="Times New Roman" panose="02020603050405020304" pitchFamily="18" charset="0"/>
                <a:ea typeface="宋体" panose="02010600030101010101" pitchFamily="2" charset="-122"/>
              </a:rPr>
              <a:t>MLP</a:t>
            </a:r>
            <a:r>
              <a:rPr lang="zh-CN" altLang="en-US" sz="1600" b="1" kern="100" dirty="0">
                <a:effectLst/>
                <a:latin typeface="Times New Roman" panose="02020603050405020304" pitchFamily="18" charset="0"/>
                <a:ea typeface="宋体" panose="02010600030101010101" pitchFamily="2" charset="-122"/>
              </a:rPr>
              <a:t>（多层感知器）</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结构</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进行</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降维操作</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降低了</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最终融合层复杂度。</a:t>
            </a:r>
            <a:endParaRPr lang="zh-CN" altLang="en-US" sz="1600" dirty="0"/>
          </a:p>
        </p:txBody>
      </p:sp>
      <p:pic>
        <p:nvPicPr>
          <p:cNvPr id="10" name="图片 9">
            <a:extLst>
              <a:ext uri="{FF2B5EF4-FFF2-40B4-BE49-F238E27FC236}">
                <a16:creationId xmlns:a16="http://schemas.microsoft.com/office/drawing/2014/main" id="{5A55FB7A-194A-4944-A2CB-5409D554B8B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02506" y="1732369"/>
            <a:ext cx="5785536" cy="3312071"/>
          </a:xfrm>
          <a:prstGeom prst="rect">
            <a:avLst/>
          </a:prstGeom>
        </p:spPr>
      </p:pic>
    </p:spTree>
    <p:extLst>
      <p:ext uri="{BB962C8B-B14F-4D97-AF65-F5344CB8AC3E}">
        <p14:creationId xmlns:p14="http://schemas.microsoft.com/office/powerpoint/2010/main" val="24808094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37933" y="453458"/>
            <a:ext cx="10316135" cy="587853"/>
            <a:chOff x="937933" y="453458"/>
            <a:chExt cx="10316135" cy="587853"/>
          </a:xfrm>
        </p:grpSpPr>
        <p:sp>
          <p:nvSpPr>
            <p:cNvPr id="34" name="矩形 33"/>
            <p:cNvSpPr/>
            <p:nvPr/>
          </p:nvSpPr>
          <p:spPr>
            <a:xfrm>
              <a:off x="4081916" y="453458"/>
              <a:ext cx="4081333" cy="58785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tx1">
                      <a:lumMod val="75000"/>
                      <a:lumOff val="25000"/>
                    </a:schemeClr>
                  </a:solidFill>
                  <a:cs typeface="+mn-ea"/>
                  <a:sym typeface="+mn-lt"/>
                </a:rPr>
                <a:t>网络结构的改进</a:t>
              </a:r>
            </a:p>
          </p:txBody>
        </p:sp>
        <p:cxnSp>
          <p:nvCxnSpPr>
            <p:cNvPr id="31" name="直接连接符 30">
              <a:extLst>
                <a:ext uri="{FF2B5EF4-FFF2-40B4-BE49-F238E27FC236}">
                  <a16:creationId xmlns:a16="http://schemas.microsoft.com/office/drawing/2014/main" id="{FCC28639-B7C7-49A4-AE99-CE4F03B972C8}"/>
                </a:ext>
              </a:extLst>
            </p:cNvPr>
            <p:cNvCxnSpPr>
              <a:cxnSpLocks/>
            </p:cNvCxnSpPr>
            <p:nvPr/>
          </p:nvCxnSpPr>
          <p:spPr>
            <a:xfrm>
              <a:off x="937933" y="736260"/>
              <a:ext cx="34612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E4EB0F2-71E1-460A-843C-CF97D2DD98FB}"/>
                </a:ext>
              </a:extLst>
            </p:cNvPr>
            <p:cNvCxnSpPr>
              <a:cxnSpLocks/>
            </p:cNvCxnSpPr>
            <p:nvPr/>
          </p:nvCxnSpPr>
          <p:spPr>
            <a:xfrm>
              <a:off x="7845944" y="736260"/>
              <a:ext cx="340812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2927" y="5506721"/>
            <a:ext cx="1357935" cy="1351279"/>
          </a:xfrm>
          <a:prstGeom prst="rect">
            <a:avLst/>
          </a:prstGeom>
        </p:spPr>
      </p:pic>
      <p:sp>
        <p:nvSpPr>
          <p:cNvPr id="8" name="文本框 7">
            <a:extLst>
              <a:ext uri="{FF2B5EF4-FFF2-40B4-BE49-F238E27FC236}">
                <a16:creationId xmlns:a16="http://schemas.microsoft.com/office/drawing/2014/main" id="{E20FAC64-E76B-4E28-BF68-6175AB0826A7}"/>
              </a:ext>
            </a:extLst>
          </p:cNvPr>
          <p:cNvSpPr txBox="1"/>
          <p:nvPr/>
        </p:nvSpPr>
        <p:spPr>
          <a:xfrm>
            <a:off x="986134" y="1202174"/>
            <a:ext cx="6096000" cy="369332"/>
          </a:xfrm>
          <a:prstGeom prst="rect">
            <a:avLst/>
          </a:prstGeom>
          <a:noFill/>
        </p:spPr>
        <p:txBody>
          <a:bodyPr wrap="square">
            <a:spAutoFit/>
          </a:bodyPr>
          <a:lstStyle/>
          <a:p>
            <a:pPr marL="285750" indent="-285750">
              <a:buFont typeface="Arial" panose="020B0604020202020204" pitchFamily="34" charset="0"/>
              <a:buChar cha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解码器优化</a:t>
            </a:r>
            <a:endParaRPr lang="zh-CN" altLang="en-US" dirty="0"/>
          </a:p>
        </p:txBody>
      </p:sp>
      <p:graphicFrame>
        <p:nvGraphicFramePr>
          <p:cNvPr id="2" name="表格 1">
            <a:extLst>
              <a:ext uri="{FF2B5EF4-FFF2-40B4-BE49-F238E27FC236}">
                <a16:creationId xmlns:a16="http://schemas.microsoft.com/office/drawing/2014/main" id="{BE537307-B58B-42FB-B766-C1992BCE063D}"/>
              </a:ext>
            </a:extLst>
          </p:cNvPr>
          <p:cNvGraphicFramePr>
            <a:graphicFrameLocks noGrp="1"/>
          </p:cNvGraphicFramePr>
          <p:nvPr>
            <p:extLst>
              <p:ext uri="{D42A27DB-BD31-4B8C-83A1-F6EECF244321}">
                <p14:modId xmlns:p14="http://schemas.microsoft.com/office/powerpoint/2010/main" val="489764876"/>
              </p:ext>
            </p:extLst>
          </p:nvPr>
        </p:nvGraphicFramePr>
        <p:xfrm>
          <a:off x="1996947" y="2037418"/>
          <a:ext cx="8310027" cy="1823058"/>
        </p:xfrm>
        <a:graphic>
          <a:graphicData uri="http://schemas.openxmlformats.org/drawingml/2006/table">
            <a:tbl>
              <a:tblPr firstRow="1" firstCol="1" bandRow="1">
                <a:tableStyleId>{5C22544A-7EE6-4342-B048-85BDC9FD1C3A}</a:tableStyleId>
              </a:tblPr>
              <a:tblGrid>
                <a:gridCol w="906833">
                  <a:extLst>
                    <a:ext uri="{9D8B030D-6E8A-4147-A177-3AD203B41FA5}">
                      <a16:colId xmlns:a16="http://schemas.microsoft.com/office/drawing/2014/main" val="2199370718"/>
                    </a:ext>
                  </a:extLst>
                </a:gridCol>
                <a:gridCol w="1071978">
                  <a:extLst>
                    <a:ext uri="{9D8B030D-6E8A-4147-A177-3AD203B41FA5}">
                      <a16:colId xmlns:a16="http://schemas.microsoft.com/office/drawing/2014/main" val="3478533953"/>
                    </a:ext>
                  </a:extLst>
                </a:gridCol>
                <a:gridCol w="708463">
                  <a:extLst>
                    <a:ext uri="{9D8B030D-6E8A-4147-A177-3AD203B41FA5}">
                      <a16:colId xmlns:a16="http://schemas.microsoft.com/office/drawing/2014/main" val="1002758522"/>
                    </a:ext>
                  </a:extLst>
                </a:gridCol>
                <a:gridCol w="811068">
                  <a:extLst>
                    <a:ext uri="{9D8B030D-6E8A-4147-A177-3AD203B41FA5}">
                      <a16:colId xmlns:a16="http://schemas.microsoft.com/office/drawing/2014/main" val="1979840726"/>
                    </a:ext>
                  </a:extLst>
                </a:gridCol>
                <a:gridCol w="815954">
                  <a:extLst>
                    <a:ext uri="{9D8B030D-6E8A-4147-A177-3AD203B41FA5}">
                      <a16:colId xmlns:a16="http://schemas.microsoft.com/office/drawing/2014/main" val="3274987395"/>
                    </a:ext>
                  </a:extLst>
                </a:gridCol>
                <a:gridCol w="712372">
                  <a:extLst>
                    <a:ext uri="{9D8B030D-6E8A-4147-A177-3AD203B41FA5}">
                      <a16:colId xmlns:a16="http://schemas.microsoft.com/office/drawing/2014/main" val="1469740623"/>
                    </a:ext>
                  </a:extLst>
                </a:gridCol>
                <a:gridCol w="568725">
                  <a:extLst>
                    <a:ext uri="{9D8B030D-6E8A-4147-A177-3AD203B41FA5}">
                      <a16:colId xmlns:a16="http://schemas.microsoft.com/office/drawing/2014/main" val="3410315217"/>
                    </a:ext>
                  </a:extLst>
                </a:gridCol>
                <a:gridCol w="858950">
                  <a:extLst>
                    <a:ext uri="{9D8B030D-6E8A-4147-A177-3AD203B41FA5}">
                      <a16:colId xmlns:a16="http://schemas.microsoft.com/office/drawing/2014/main" val="893790383"/>
                    </a:ext>
                  </a:extLst>
                </a:gridCol>
                <a:gridCol w="930285">
                  <a:extLst>
                    <a:ext uri="{9D8B030D-6E8A-4147-A177-3AD203B41FA5}">
                      <a16:colId xmlns:a16="http://schemas.microsoft.com/office/drawing/2014/main" val="1394953811"/>
                    </a:ext>
                  </a:extLst>
                </a:gridCol>
                <a:gridCol w="925399">
                  <a:extLst>
                    <a:ext uri="{9D8B030D-6E8A-4147-A177-3AD203B41FA5}">
                      <a16:colId xmlns:a16="http://schemas.microsoft.com/office/drawing/2014/main" val="1123435907"/>
                    </a:ext>
                  </a:extLst>
                </a:gridCol>
              </a:tblGrid>
              <a:tr h="674032">
                <a:tc>
                  <a:txBody>
                    <a:bodyPr/>
                    <a:lstStyle/>
                    <a:p>
                      <a:pPr algn="ctr"/>
                      <a:r>
                        <a:rPr lang="en-US" sz="1050" kern="0" dirty="0">
                          <a:effectLst/>
                        </a:rPr>
                        <a:t>Decoder</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050" kern="0">
                          <a:effectLst/>
                        </a:rPr>
                        <a:t>Backbone</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050" kern="0">
                          <a:effectLst/>
                        </a:rPr>
                        <a:t>GIoU</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altLang="en-US" sz="1050" kern="0" dirty="0">
                          <a:effectLst/>
                        </a:rPr>
                        <a:t>只训练检测网络</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050" kern="0">
                          <a:effectLst/>
                        </a:rPr>
                        <a:t>MOTA</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050" kern="0">
                          <a:effectLst/>
                        </a:rPr>
                        <a:t>IDF1</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050" kern="0">
                          <a:effectLst/>
                        </a:rPr>
                        <a:t>IDs</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050" kern="0">
                          <a:effectLst/>
                        </a:rPr>
                        <a:t>AP</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050" kern="0">
                          <a:effectLst/>
                        </a:rPr>
                        <a:t>FPS(Hz)</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050" kern="0">
                          <a:effectLst/>
                        </a:rPr>
                        <a:t>Params</a:t>
                      </a:r>
                      <a:r>
                        <a:rPr lang="zh-CN" sz="1050" kern="0">
                          <a:effectLst/>
                        </a:rPr>
                        <a:t>（</a:t>
                      </a:r>
                      <a:r>
                        <a:rPr lang="en-US" sz="1050" kern="0">
                          <a:effectLst/>
                        </a:rPr>
                        <a:t>M</a:t>
                      </a:r>
                      <a:r>
                        <a:rPr lang="zh-CN" sz="1050" kern="0">
                          <a:effectLst/>
                        </a:rPr>
                        <a:t>）</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92004728"/>
                  </a:ext>
                </a:extLst>
              </a:tr>
              <a:tr h="574513">
                <a:tc>
                  <a:txBody>
                    <a:bodyPr/>
                    <a:lstStyle/>
                    <a:p>
                      <a:pPr algn="ctr"/>
                      <a:r>
                        <a:rPr lang="en-US" sz="1050" kern="0" dirty="0">
                          <a:effectLst/>
                        </a:rPr>
                        <a:t>DLA-Seg</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050" kern="0">
                          <a:effectLst/>
                        </a:rPr>
                        <a:t>MIT-Small</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050" kern="0">
                          <a:effectLst/>
                        </a:rPr>
                        <a:t>Yes</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050" kern="0" dirty="0">
                          <a:effectLst/>
                        </a:rPr>
                        <a:t>Yes</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050" kern="0" dirty="0">
                          <a:effectLst/>
                        </a:rPr>
                        <a:t>68.7</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050" kern="0">
                          <a:effectLst/>
                        </a:rPr>
                        <a:t>65.8</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050" kern="0">
                          <a:effectLst/>
                        </a:rPr>
                        <a:t>705</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050" kern="0">
                          <a:effectLst/>
                        </a:rPr>
                        <a:t>81.19</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050" kern="0">
                          <a:effectLst/>
                        </a:rPr>
                        <a:t>16</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050" kern="0">
                          <a:effectLst/>
                        </a:rPr>
                        <a:t>20.8M</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20562666"/>
                  </a:ext>
                </a:extLst>
              </a:tr>
              <a:tr h="574513">
                <a:tc>
                  <a:txBody>
                    <a:bodyPr/>
                    <a:lstStyle/>
                    <a:p>
                      <a:pPr algn="ctr"/>
                      <a:r>
                        <a:rPr lang="en-US" sz="1050" kern="0">
                          <a:effectLst/>
                        </a:rPr>
                        <a:t>MN</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050" kern="0">
                          <a:effectLst/>
                        </a:rPr>
                        <a:t>MIT-Small</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050" kern="0">
                          <a:effectLst/>
                        </a:rPr>
                        <a:t>Yes</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050" kern="0">
                          <a:effectLst/>
                        </a:rPr>
                        <a:t>Yes</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050" kern="0">
                          <a:effectLst/>
                        </a:rPr>
                        <a:t>71.1</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050" kern="0">
                          <a:effectLst/>
                        </a:rPr>
                        <a:t>70.1</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050" kern="0">
                          <a:effectLst/>
                        </a:rPr>
                        <a:t>585</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050" kern="0">
                          <a:effectLst/>
                        </a:rPr>
                        <a:t>82.88</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050" kern="0">
                          <a:effectLst/>
                        </a:rPr>
                        <a:t>19</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050" kern="0" dirty="0">
                          <a:effectLst/>
                        </a:rPr>
                        <a:t>19.4M</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19964399"/>
                  </a:ext>
                </a:extLst>
              </a:tr>
            </a:tbl>
          </a:graphicData>
        </a:graphic>
      </p:graphicFrame>
      <p:sp>
        <p:nvSpPr>
          <p:cNvPr id="4" name="Rectangle 1">
            <a:extLst>
              <a:ext uri="{FF2B5EF4-FFF2-40B4-BE49-F238E27FC236}">
                <a16:creationId xmlns:a16="http://schemas.microsoft.com/office/drawing/2014/main" id="{1203CE46-D6B1-4B52-88EF-B465AA2E4652}"/>
              </a:ext>
            </a:extLst>
          </p:cNvPr>
          <p:cNvSpPr>
            <a:spLocks noChangeArrowheads="1"/>
          </p:cNvSpPr>
          <p:nvPr/>
        </p:nvSpPr>
        <p:spPr bwMode="auto">
          <a:xfrm>
            <a:off x="4244226" y="1732368"/>
            <a:ext cx="413286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1400" dirty="0">
                <a:ea typeface="宋体" panose="02010600030101010101" pitchFamily="2" charset="-122"/>
                <a:cs typeface="Times New Roman" panose="02020603050405020304" pitchFamily="18" charset="0"/>
              </a:rPr>
              <a:t>表</a:t>
            </a:r>
            <a:r>
              <a:rPr lang="en-US" altLang="zh-CN" sz="1400" dirty="0">
                <a:ea typeface="宋体" panose="02010600030101010101" pitchFamily="2" charset="-122"/>
                <a:cs typeface="Times New Roman" panose="02020603050405020304" pitchFamily="18" charset="0"/>
              </a:rPr>
              <a:t>2.</a:t>
            </a:r>
            <a:r>
              <a:rPr kumimoji="0" lang="en-US" altLang="zh-CN" sz="1400"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 MOT17</a:t>
            </a:r>
            <a:r>
              <a:rPr kumimoji="0"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验证集上不同解码网络的评价指标比较</a:t>
            </a:r>
            <a:endParaRPr kumimoji="0" lang="zh-CN"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13" name="文本框 12">
            <a:extLst>
              <a:ext uri="{FF2B5EF4-FFF2-40B4-BE49-F238E27FC236}">
                <a16:creationId xmlns:a16="http://schemas.microsoft.com/office/drawing/2014/main" id="{141F9CD7-67E4-482D-BBCC-17AC40C959DC}"/>
              </a:ext>
            </a:extLst>
          </p:cNvPr>
          <p:cNvSpPr txBox="1"/>
          <p:nvPr/>
        </p:nvSpPr>
        <p:spPr>
          <a:xfrm>
            <a:off x="1645075" y="4326388"/>
            <a:ext cx="8955014" cy="1522917"/>
          </a:xfrm>
          <a:prstGeom prst="rect">
            <a:avLst/>
          </a:prstGeom>
          <a:noFill/>
        </p:spPr>
        <p:txBody>
          <a:bodyPr wrap="square">
            <a:spAutoFit/>
          </a:bodyPr>
          <a:lstStyle/>
          <a:p>
            <a:pPr indent="304800" algn="just">
              <a:lnSpc>
                <a:spcPct val="150000"/>
              </a:lnSpc>
              <a:spcBef>
                <a:spcPts val="600"/>
              </a:spcBef>
            </a:pP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由</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MOT17</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验证集上结果</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数据可以看到</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MN</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作为解码网络比基线网络采用的</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DLA-Seg</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解码网络更适合</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Transformer</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的网络特征融合，并且模型比</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DLA-Seg</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解码网络</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参数量更少</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，从表中</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FPS</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Frames Per Second</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）可知</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推理速度</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上更快，在目标检测的通用指标</a:t>
            </a:r>
            <a:r>
              <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AP</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上</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高出同骨干网络为</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MIT-Small</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DLA-Seg</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解码网络</a:t>
            </a:r>
            <a:r>
              <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1.69%</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p>
        </p:txBody>
      </p:sp>
      <p:pic>
        <p:nvPicPr>
          <p:cNvPr id="12" name="图形 11" descr="线箭头逆时针弯曲">
            <a:extLst>
              <a:ext uri="{FF2B5EF4-FFF2-40B4-BE49-F238E27FC236}">
                <a16:creationId xmlns:a16="http://schemas.microsoft.com/office/drawing/2014/main" id="{15BC4B64-A583-0DB7-52D9-0F0AA4FCE0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3723768">
            <a:off x="10298331" y="2553523"/>
            <a:ext cx="914400" cy="914400"/>
          </a:xfrm>
          <a:prstGeom prst="rect">
            <a:avLst/>
          </a:prstGeom>
        </p:spPr>
      </p:pic>
      <p:sp>
        <p:nvSpPr>
          <p:cNvPr id="14" name="文本框 13">
            <a:extLst>
              <a:ext uri="{FF2B5EF4-FFF2-40B4-BE49-F238E27FC236}">
                <a16:creationId xmlns:a16="http://schemas.microsoft.com/office/drawing/2014/main" id="{8F2DB30E-A7AC-B52C-153F-4712D14B0E3D}"/>
              </a:ext>
            </a:extLst>
          </p:cNvPr>
          <p:cNvSpPr txBox="1"/>
          <p:nvPr/>
        </p:nvSpPr>
        <p:spPr>
          <a:xfrm>
            <a:off x="10755531" y="3198707"/>
            <a:ext cx="1415332" cy="830997"/>
          </a:xfrm>
          <a:prstGeom prst="rect">
            <a:avLst/>
          </a:prstGeom>
          <a:noFill/>
        </p:spPr>
        <p:txBody>
          <a:bodyPr wrap="square" rtlCol="0">
            <a:spAutoFit/>
          </a:bodyPr>
          <a:lstStyle/>
          <a:p>
            <a:r>
              <a:rPr lang="zh-CN" altLang="en-US" sz="1600" b="1" dirty="0">
                <a:latin typeface="宋体" panose="02010600030101010101" pitchFamily="2" charset="-122"/>
                <a:ea typeface="宋体" panose="02010600030101010101" pitchFamily="2" charset="-122"/>
              </a:rPr>
              <a:t>检测指标提升</a:t>
            </a:r>
            <a:endParaRPr lang="en-US" altLang="zh-CN" sz="1600" b="1" dirty="0">
              <a:latin typeface="宋体" panose="02010600030101010101" pitchFamily="2" charset="-122"/>
              <a:ea typeface="宋体" panose="02010600030101010101" pitchFamily="2" charset="-122"/>
            </a:endParaRPr>
          </a:p>
          <a:p>
            <a:r>
              <a:rPr lang="zh-CN" altLang="en-US" sz="1600" b="1" dirty="0">
                <a:latin typeface="宋体" panose="02010600030101010101" pitchFamily="2" charset="-122"/>
                <a:ea typeface="宋体" panose="02010600030101010101" pitchFamily="2" charset="-122"/>
              </a:rPr>
              <a:t>参数减少，推理速度上升。</a:t>
            </a:r>
          </a:p>
        </p:txBody>
      </p:sp>
    </p:spTree>
    <p:extLst>
      <p:ext uri="{BB962C8B-B14F-4D97-AF65-F5344CB8AC3E}">
        <p14:creationId xmlns:p14="http://schemas.microsoft.com/office/powerpoint/2010/main" val="51531040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37933" y="453458"/>
            <a:ext cx="10316135" cy="587853"/>
            <a:chOff x="937933" y="453458"/>
            <a:chExt cx="10316135" cy="587853"/>
          </a:xfrm>
        </p:grpSpPr>
        <p:sp>
          <p:nvSpPr>
            <p:cNvPr id="34" name="矩形 33"/>
            <p:cNvSpPr/>
            <p:nvPr/>
          </p:nvSpPr>
          <p:spPr>
            <a:xfrm>
              <a:off x="4081916" y="453458"/>
              <a:ext cx="4081333" cy="58785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tx1">
                      <a:lumMod val="75000"/>
                      <a:lumOff val="25000"/>
                    </a:schemeClr>
                  </a:solidFill>
                  <a:cs typeface="+mn-ea"/>
                  <a:sym typeface="+mn-lt"/>
                </a:rPr>
                <a:t>训练策略的优化</a:t>
              </a:r>
            </a:p>
          </p:txBody>
        </p:sp>
        <p:cxnSp>
          <p:nvCxnSpPr>
            <p:cNvPr id="31" name="直接连接符 30">
              <a:extLst>
                <a:ext uri="{FF2B5EF4-FFF2-40B4-BE49-F238E27FC236}">
                  <a16:creationId xmlns:a16="http://schemas.microsoft.com/office/drawing/2014/main" id="{FCC28639-B7C7-49A4-AE99-CE4F03B972C8}"/>
                </a:ext>
              </a:extLst>
            </p:cNvPr>
            <p:cNvCxnSpPr>
              <a:cxnSpLocks/>
            </p:cNvCxnSpPr>
            <p:nvPr/>
          </p:nvCxnSpPr>
          <p:spPr>
            <a:xfrm>
              <a:off x="937933" y="736260"/>
              <a:ext cx="34612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E4EB0F2-71E1-460A-843C-CF97D2DD98FB}"/>
                </a:ext>
              </a:extLst>
            </p:cNvPr>
            <p:cNvCxnSpPr>
              <a:cxnSpLocks/>
            </p:cNvCxnSpPr>
            <p:nvPr/>
          </p:nvCxnSpPr>
          <p:spPr>
            <a:xfrm>
              <a:off x="7845944" y="736260"/>
              <a:ext cx="340812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2927" y="5506721"/>
            <a:ext cx="1357935" cy="1351279"/>
          </a:xfrm>
          <a:prstGeom prst="rect">
            <a:avLst/>
          </a:prstGeom>
        </p:spPr>
      </p:pic>
      <p:sp>
        <p:nvSpPr>
          <p:cNvPr id="11" name="文本框 10">
            <a:extLst>
              <a:ext uri="{FF2B5EF4-FFF2-40B4-BE49-F238E27FC236}">
                <a16:creationId xmlns:a16="http://schemas.microsoft.com/office/drawing/2014/main" id="{CFA877B9-BC11-41E0-8948-C3CC75EAC5AF}"/>
              </a:ext>
            </a:extLst>
          </p:cNvPr>
          <p:cNvSpPr txBox="1"/>
          <p:nvPr/>
        </p:nvSpPr>
        <p:spPr>
          <a:xfrm>
            <a:off x="6687144" y="1254919"/>
            <a:ext cx="4863506" cy="1527469"/>
          </a:xfrm>
          <a:prstGeom prst="rect">
            <a:avLst/>
          </a:prstGeom>
          <a:noFill/>
        </p:spPr>
        <p:txBody>
          <a:bodyPr wrap="square">
            <a:spAutoFit/>
          </a:bodyPr>
          <a:lstStyle/>
          <a:p>
            <a:pPr>
              <a:lnSpc>
                <a:spcPct val="150000"/>
              </a:lnSpc>
            </a:pP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       同时训练检测任务和身份嵌入特征提取任务时，发现其检测指标明显下降，但是其跟踪</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IDF1</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明显增加，可知我们检测任务受到了身份嵌入特征提取的严重影响。</a:t>
            </a:r>
            <a:endParaRPr lang="zh-CN" altLang="en-US" sz="1600" dirty="0"/>
          </a:p>
        </p:txBody>
      </p:sp>
      <p:graphicFrame>
        <p:nvGraphicFramePr>
          <p:cNvPr id="7" name="表格 6">
            <a:extLst>
              <a:ext uri="{FF2B5EF4-FFF2-40B4-BE49-F238E27FC236}">
                <a16:creationId xmlns:a16="http://schemas.microsoft.com/office/drawing/2014/main" id="{DC4F57C5-F2C5-4D71-85E0-BBF70D4233A1}"/>
              </a:ext>
            </a:extLst>
          </p:cNvPr>
          <p:cNvGraphicFramePr>
            <a:graphicFrameLocks noGrp="1"/>
          </p:cNvGraphicFramePr>
          <p:nvPr>
            <p:extLst>
              <p:ext uri="{D42A27DB-BD31-4B8C-83A1-F6EECF244321}">
                <p14:modId xmlns:p14="http://schemas.microsoft.com/office/powerpoint/2010/main" val="4228772336"/>
              </p:ext>
            </p:extLst>
          </p:nvPr>
        </p:nvGraphicFramePr>
        <p:xfrm>
          <a:off x="747944" y="1623836"/>
          <a:ext cx="5432724" cy="1805164"/>
        </p:xfrm>
        <a:graphic>
          <a:graphicData uri="http://schemas.openxmlformats.org/drawingml/2006/table">
            <a:tbl>
              <a:tblPr firstRow="1" firstCol="1" bandRow="1">
                <a:tableStyleId>{5C22544A-7EE6-4342-B048-85BDC9FD1C3A}</a:tableStyleId>
              </a:tblPr>
              <a:tblGrid>
                <a:gridCol w="1158659">
                  <a:extLst>
                    <a:ext uri="{9D8B030D-6E8A-4147-A177-3AD203B41FA5}">
                      <a16:colId xmlns:a16="http://schemas.microsoft.com/office/drawing/2014/main" val="2613945004"/>
                    </a:ext>
                  </a:extLst>
                </a:gridCol>
                <a:gridCol w="859867">
                  <a:extLst>
                    <a:ext uri="{9D8B030D-6E8A-4147-A177-3AD203B41FA5}">
                      <a16:colId xmlns:a16="http://schemas.microsoft.com/office/drawing/2014/main" val="338143679"/>
                    </a:ext>
                  </a:extLst>
                </a:gridCol>
                <a:gridCol w="595203">
                  <a:extLst>
                    <a:ext uri="{9D8B030D-6E8A-4147-A177-3AD203B41FA5}">
                      <a16:colId xmlns:a16="http://schemas.microsoft.com/office/drawing/2014/main" val="2676543213"/>
                    </a:ext>
                  </a:extLst>
                </a:gridCol>
                <a:gridCol w="483916">
                  <a:extLst>
                    <a:ext uri="{9D8B030D-6E8A-4147-A177-3AD203B41FA5}">
                      <a16:colId xmlns:a16="http://schemas.microsoft.com/office/drawing/2014/main" val="1468690506"/>
                    </a:ext>
                  </a:extLst>
                </a:gridCol>
                <a:gridCol w="560727">
                  <a:extLst>
                    <a:ext uri="{9D8B030D-6E8A-4147-A177-3AD203B41FA5}">
                      <a16:colId xmlns:a16="http://schemas.microsoft.com/office/drawing/2014/main" val="1618161977"/>
                    </a:ext>
                  </a:extLst>
                </a:gridCol>
                <a:gridCol w="613495">
                  <a:extLst>
                    <a:ext uri="{9D8B030D-6E8A-4147-A177-3AD203B41FA5}">
                      <a16:colId xmlns:a16="http://schemas.microsoft.com/office/drawing/2014/main" val="2719729366"/>
                    </a:ext>
                  </a:extLst>
                </a:gridCol>
                <a:gridCol w="628831">
                  <a:extLst>
                    <a:ext uri="{9D8B030D-6E8A-4147-A177-3AD203B41FA5}">
                      <a16:colId xmlns:a16="http://schemas.microsoft.com/office/drawing/2014/main" val="2251105764"/>
                    </a:ext>
                  </a:extLst>
                </a:gridCol>
                <a:gridCol w="532026">
                  <a:extLst>
                    <a:ext uri="{9D8B030D-6E8A-4147-A177-3AD203B41FA5}">
                      <a16:colId xmlns:a16="http://schemas.microsoft.com/office/drawing/2014/main" val="3081706622"/>
                    </a:ext>
                  </a:extLst>
                </a:gridCol>
              </a:tblGrid>
              <a:tr h="948658">
                <a:tc>
                  <a:txBody>
                    <a:bodyPr/>
                    <a:lstStyle/>
                    <a:p>
                      <a:pPr marL="0" marR="0" lvl="0" indent="304800" algn="ctr" defTabSz="914400" rtl="0" eaLnBrk="1" fontAlgn="auto" latinLnBrk="0" hangingPunct="1">
                        <a:lnSpc>
                          <a:spcPct val="100000"/>
                        </a:lnSpc>
                        <a:spcBef>
                          <a:spcPts val="0"/>
                        </a:spcBef>
                        <a:spcAft>
                          <a:spcPts val="0"/>
                        </a:spcAft>
                        <a:buClrTx/>
                        <a:buSzTx/>
                        <a:buFontTx/>
                        <a:buNone/>
                        <a:tabLst/>
                        <a:defRPr/>
                      </a:pPr>
                      <a:r>
                        <a:rPr lang="en-US" altLang="zh-CN" sz="1200" kern="0" dirty="0">
                          <a:effectLst/>
                        </a:rPr>
                        <a:t>Decoder</a:t>
                      </a:r>
                      <a:endPar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rPr>
                        <a:t>Backbone</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200" kern="0" dirty="0">
                          <a:effectLst/>
                          <a:latin typeface="Times New Roman" panose="02020603050405020304" pitchFamily="18" charset="0"/>
                          <a:ea typeface="宋体" panose="02010600030101010101" pitchFamily="2" charset="-122"/>
                          <a:cs typeface="Times New Roman" panose="02020603050405020304" pitchFamily="18" charset="0"/>
                        </a:rPr>
                        <a:t>只训练检测网络</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err="1">
                          <a:effectLst/>
                        </a:rPr>
                        <a:t>GIoU</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MOTA</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rPr>
                        <a:t>IDF1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rPr>
                        <a:t>IDs</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rPr>
                        <a:t>AP</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10054005"/>
                  </a:ext>
                </a:extLst>
              </a:tr>
              <a:tr h="428253">
                <a:tc>
                  <a:txBody>
                    <a:bodyPr/>
                    <a:lstStyle/>
                    <a:p>
                      <a:pPr algn="ctr"/>
                      <a:r>
                        <a:rPr lang="en-US" altLang="zh-CN" sz="1200" kern="100" dirty="0">
                          <a:effectLst/>
                          <a:latin typeface="+mn-ea"/>
                          <a:ea typeface="+mn-ea"/>
                          <a:cs typeface="Times New Roman" panose="02020603050405020304" pitchFamily="18" charset="0"/>
                        </a:rPr>
                        <a:t>MN</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kern="0" dirty="0">
                          <a:effectLst/>
                        </a:rPr>
                        <a:t>MIT-Small</a:t>
                      </a:r>
                      <a:endPar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No</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Yes</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69.3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73.2</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362</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80.95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54472912"/>
                  </a:ext>
                </a:extLst>
              </a:tr>
              <a:tr h="428253">
                <a:tc>
                  <a:txBody>
                    <a:bodyPr/>
                    <a:lstStyle/>
                    <a:p>
                      <a:pPr algn="ctr"/>
                      <a:r>
                        <a:rPr lang="en-US" altLang="zh-CN" sz="1200" kern="100" dirty="0">
                          <a:effectLst/>
                          <a:latin typeface="+mn-ea"/>
                          <a:ea typeface="+mn-ea"/>
                          <a:cs typeface="Times New Roman" panose="02020603050405020304" pitchFamily="18" charset="0"/>
                        </a:rPr>
                        <a:t>MN</a:t>
                      </a:r>
                      <a:endParaRPr lang="zh-CN" sz="1200" kern="100" dirty="0">
                        <a:effectLst/>
                        <a:latin typeface="+mn-ea"/>
                        <a:ea typeface="+mn-ea"/>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kern="0" dirty="0">
                          <a:effectLst/>
                        </a:rPr>
                        <a:t>MIT-Small</a:t>
                      </a:r>
                      <a:endPar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Yes</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Yes</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latin typeface="Times New Roman" panose="02020603050405020304" pitchFamily="18" charset="0"/>
                          <a:ea typeface="宋体" panose="02010600030101010101" pitchFamily="2" charset="-122"/>
                          <a:cs typeface="Times New Roman" panose="02020603050405020304" pitchFamily="18" charset="0"/>
                        </a:rPr>
                        <a:t>71.1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latin typeface="Times New Roman" panose="02020603050405020304" pitchFamily="18" charset="0"/>
                          <a:ea typeface="宋体" panose="02010600030101010101" pitchFamily="2" charset="-122"/>
                          <a:cs typeface="Times New Roman" panose="02020603050405020304" pitchFamily="18" charset="0"/>
                        </a:rPr>
                        <a:t>70.1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latin typeface="Times New Roman" panose="02020603050405020304" pitchFamily="18" charset="0"/>
                          <a:ea typeface="宋体" panose="02010600030101010101" pitchFamily="2" charset="-122"/>
                          <a:cs typeface="Times New Roman" panose="02020603050405020304" pitchFamily="18" charset="0"/>
                        </a:rPr>
                        <a:t>585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latin typeface="Times New Roman" panose="02020603050405020304" pitchFamily="18" charset="0"/>
                          <a:ea typeface="宋体" panose="02010600030101010101" pitchFamily="2" charset="-122"/>
                          <a:cs typeface="Times New Roman" panose="02020603050405020304" pitchFamily="18" charset="0"/>
                        </a:rPr>
                        <a:t>82.88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9216628"/>
                  </a:ext>
                </a:extLst>
              </a:tr>
            </a:tbl>
          </a:graphicData>
        </a:graphic>
      </p:graphicFrame>
      <p:sp>
        <p:nvSpPr>
          <p:cNvPr id="14" name="文本框 13">
            <a:extLst>
              <a:ext uri="{FF2B5EF4-FFF2-40B4-BE49-F238E27FC236}">
                <a16:creationId xmlns:a16="http://schemas.microsoft.com/office/drawing/2014/main" id="{A991CD5B-71AA-4071-B4CE-6EF90388B3D9}"/>
              </a:ext>
            </a:extLst>
          </p:cNvPr>
          <p:cNvSpPr txBox="1"/>
          <p:nvPr/>
        </p:nvSpPr>
        <p:spPr>
          <a:xfrm>
            <a:off x="651687" y="4372491"/>
            <a:ext cx="5590538" cy="1527469"/>
          </a:xfrm>
          <a:prstGeom prst="rect">
            <a:avLst/>
          </a:prstGeom>
          <a:noFill/>
        </p:spPr>
        <p:txBody>
          <a:bodyPr wrap="square">
            <a:spAutoFit/>
          </a:bodyPr>
          <a:lstStyle/>
          <a:p>
            <a:pPr>
              <a:lnSpc>
                <a:spcPct val="150000"/>
              </a:lnSpc>
            </a:pP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因此我们提出了</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交替冻结训练策略</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，先冻结嵌入身份特征提取分支，训练检测分支，训练完成后再训练身份嵌入特征提取分支，最终我们的跟踪指标有明显提升，</a:t>
            </a:r>
            <a:r>
              <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MOTA</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提升了</a:t>
            </a:r>
            <a:r>
              <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0.4%</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IDF1</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提升了</a:t>
            </a:r>
            <a:r>
              <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3.4%</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p>
        </p:txBody>
      </p:sp>
      <p:graphicFrame>
        <p:nvGraphicFramePr>
          <p:cNvPr id="10" name="表格 9">
            <a:extLst>
              <a:ext uri="{FF2B5EF4-FFF2-40B4-BE49-F238E27FC236}">
                <a16:creationId xmlns:a16="http://schemas.microsoft.com/office/drawing/2014/main" id="{461C33ED-CB08-44E2-A18E-8F863AA4937A}"/>
              </a:ext>
            </a:extLst>
          </p:cNvPr>
          <p:cNvGraphicFramePr>
            <a:graphicFrameLocks noGrp="1"/>
          </p:cNvGraphicFramePr>
          <p:nvPr>
            <p:extLst>
              <p:ext uri="{D42A27DB-BD31-4B8C-83A1-F6EECF244321}">
                <p14:modId xmlns:p14="http://schemas.microsoft.com/office/powerpoint/2010/main" val="538335037"/>
              </p:ext>
            </p:extLst>
          </p:nvPr>
        </p:nvGraphicFramePr>
        <p:xfrm>
          <a:off x="6591794" y="4353887"/>
          <a:ext cx="5473499" cy="1035686"/>
        </p:xfrm>
        <a:graphic>
          <a:graphicData uri="http://schemas.openxmlformats.org/drawingml/2006/table">
            <a:tbl>
              <a:tblPr firstRow="1" firstCol="1" bandRow="1">
                <a:tableStyleId>{5C22544A-7EE6-4342-B048-85BDC9FD1C3A}</a:tableStyleId>
              </a:tblPr>
              <a:tblGrid>
                <a:gridCol w="1209952">
                  <a:extLst>
                    <a:ext uri="{9D8B030D-6E8A-4147-A177-3AD203B41FA5}">
                      <a16:colId xmlns:a16="http://schemas.microsoft.com/office/drawing/2014/main" val="3467128884"/>
                    </a:ext>
                  </a:extLst>
                </a:gridCol>
                <a:gridCol w="1445697">
                  <a:extLst>
                    <a:ext uri="{9D8B030D-6E8A-4147-A177-3AD203B41FA5}">
                      <a16:colId xmlns:a16="http://schemas.microsoft.com/office/drawing/2014/main" val="1099415662"/>
                    </a:ext>
                  </a:extLst>
                </a:gridCol>
                <a:gridCol w="1014507">
                  <a:extLst>
                    <a:ext uri="{9D8B030D-6E8A-4147-A177-3AD203B41FA5}">
                      <a16:colId xmlns:a16="http://schemas.microsoft.com/office/drawing/2014/main" val="160376976"/>
                    </a:ext>
                  </a:extLst>
                </a:gridCol>
                <a:gridCol w="863387">
                  <a:extLst>
                    <a:ext uri="{9D8B030D-6E8A-4147-A177-3AD203B41FA5}">
                      <a16:colId xmlns:a16="http://schemas.microsoft.com/office/drawing/2014/main" val="2799036286"/>
                    </a:ext>
                  </a:extLst>
                </a:gridCol>
                <a:gridCol w="939956">
                  <a:extLst>
                    <a:ext uri="{9D8B030D-6E8A-4147-A177-3AD203B41FA5}">
                      <a16:colId xmlns:a16="http://schemas.microsoft.com/office/drawing/2014/main" val="68538650"/>
                    </a:ext>
                  </a:extLst>
                </a:gridCol>
              </a:tblGrid>
              <a:tr h="517843">
                <a:tc>
                  <a:txBody>
                    <a:bodyPr/>
                    <a:lstStyle/>
                    <a:p>
                      <a:pPr marL="0" marR="0" lvl="0" indent="304800" algn="ctr" defTabSz="914400" rtl="0" eaLnBrk="1" fontAlgn="auto" latinLnBrk="0" hangingPunct="1">
                        <a:lnSpc>
                          <a:spcPct val="100000"/>
                        </a:lnSpc>
                        <a:spcBef>
                          <a:spcPts val="0"/>
                        </a:spcBef>
                        <a:spcAft>
                          <a:spcPts val="0"/>
                        </a:spcAft>
                        <a:buClrTx/>
                        <a:buSzTx/>
                        <a:buFontTx/>
                        <a:buNone/>
                        <a:tabLst/>
                        <a:defRPr/>
                      </a:pPr>
                      <a:r>
                        <a:rPr lang="en-US" altLang="zh-CN" sz="1200" kern="0" dirty="0">
                          <a:effectLst/>
                        </a:rPr>
                        <a:t>Decoder</a:t>
                      </a:r>
                      <a:endPar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304800" algn="ctr"/>
                      <a:r>
                        <a:rPr lang="en-US" sz="1200" kern="0" dirty="0">
                          <a:effectLst/>
                        </a:rPr>
                        <a:t>Backbone</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304800" algn="ctr"/>
                      <a:r>
                        <a:rPr lang="en-US" sz="1200" kern="0">
                          <a:effectLst/>
                        </a:rPr>
                        <a:t>MOTA</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304800" algn="ctr"/>
                      <a:r>
                        <a:rPr lang="en-US" sz="1200" kern="0">
                          <a:effectLst/>
                        </a:rPr>
                        <a:t>IDF1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304800" algn="ctr"/>
                      <a:r>
                        <a:rPr lang="en-US" sz="1200" kern="0" dirty="0">
                          <a:effectLst/>
                        </a:rPr>
                        <a:t>IDs</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7310738"/>
                  </a:ext>
                </a:extLst>
              </a:tr>
              <a:tr h="517843">
                <a:tc>
                  <a:txBody>
                    <a:bodyPr/>
                    <a:lstStyle/>
                    <a:p>
                      <a:pPr indent="304800" algn="ctr"/>
                      <a:r>
                        <a:rPr lang="en-US" sz="1200" kern="0" dirty="0">
                          <a:effectLst/>
                        </a:rPr>
                        <a:t>MN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304800" algn="ctr"/>
                      <a:r>
                        <a:rPr lang="en-US" sz="1200" kern="0" dirty="0">
                          <a:effectLst/>
                        </a:rPr>
                        <a:t>MIT-Small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304800" algn="ctr"/>
                      <a:r>
                        <a:rPr lang="en-US" sz="1200" kern="0" dirty="0">
                          <a:effectLst/>
                        </a:rPr>
                        <a:t>71.5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304800" algn="ctr"/>
                      <a:r>
                        <a:rPr lang="en-US" sz="1200" kern="0" dirty="0">
                          <a:effectLst/>
                        </a:rPr>
                        <a:t>73.5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304800" algn="ctr"/>
                      <a:r>
                        <a:rPr lang="en-US" sz="1200" kern="0" dirty="0">
                          <a:effectLst/>
                        </a:rPr>
                        <a:t>524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24702102"/>
                  </a:ext>
                </a:extLst>
              </a:tr>
            </a:tbl>
          </a:graphicData>
        </a:graphic>
      </p:graphicFrame>
      <p:sp>
        <p:nvSpPr>
          <p:cNvPr id="12" name="文本框 11">
            <a:extLst>
              <a:ext uri="{FF2B5EF4-FFF2-40B4-BE49-F238E27FC236}">
                <a16:creationId xmlns:a16="http://schemas.microsoft.com/office/drawing/2014/main" id="{3495A4E9-BB2B-42C8-8543-64F03127FCD0}"/>
              </a:ext>
            </a:extLst>
          </p:cNvPr>
          <p:cNvSpPr txBox="1"/>
          <p:nvPr/>
        </p:nvSpPr>
        <p:spPr>
          <a:xfrm>
            <a:off x="1749944" y="1269141"/>
            <a:ext cx="6096000" cy="276999"/>
          </a:xfrm>
          <a:prstGeom prst="rect">
            <a:avLst/>
          </a:prstGeom>
          <a:noFill/>
        </p:spPr>
        <p:txBody>
          <a:bodyPr wrap="square">
            <a:spAutoFit/>
          </a:bodyPr>
          <a:lstStyle/>
          <a:p>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表</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4.</a:t>
            </a:r>
            <a:r>
              <a:rPr lang="en-US" altLang="zh-CN" sz="1200" kern="100" dirty="0">
                <a:effectLst/>
                <a:latin typeface="Times New Roman" panose="02020603050405020304" pitchFamily="18" charset="0"/>
                <a:ea typeface="宋体" panose="02010600030101010101" pitchFamily="2" charset="-122"/>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交替冻结训练策略</a:t>
            </a:r>
            <a:r>
              <a:rPr lang="en-US" altLang="zh-CN" sz="1200" kern="100" dirty="0">
                <a:effectLst/>
                <a:latin typeface="Times New Roman" panose="02020603050405020304" pitchFamily="18" charset="0"/>
                <a:ea typeface="宋体" panose="02010600030101010101" pitchFamily="2" charset="-122"/>
              </a:rPr>
              <a:t>MOT17</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验证集对比</a:t>
            </a:r>
            <a:endParaRPr lang="zh-CN" altLang="en-US" sz="1200" dirty="0"/>
          </a:p>
        </p:txBody>
      </p:sp>
      <p:sp>
        <p:nvSpPr>
          <p:cNvPr id="16" name="文本框 15">
            <a:extLst>
              <a:ext uri="{FF2B5EF4-FFF2-40B4-BE49-F238E27FC236}">
                <a16:creationId xmlns:a16="http://schemas.microsoft.com/office/drawing/2014/main" id="{55A3A0D5-100A-4936-A077-AD1315891177}"/>
              </a:ext>
            </a:extLst>
          </p:cNvPr>
          <p:cNvSpPr txBox="1"/>
          <p:nvPr/>
        </p:nvSpPr>
        <p:spPr>
          <a:xfrm>
            <a:off x="6410044" y="3916178"/>
            <a:ext cx="6096000" cy="318870"/>
          </a:xfrm>
          <a:prstGeom prst="rect">
            <a:avLst/>
          </a:prstGeom>
          <a:noFill/>
        </p:spPr>
        <p:txBody>
          <a:bodyPr wrap="square">
            <a:spAutoFit/>
          </a:bodyPr>
          <a:lstStyle/>
          <a:p>
            <a:pPr algn="ctr">
              <a:lnSpc>
                <a:spcPts val="2000"/>
              </a:lnSpc>
              <a:spcBef>
                <a:spcPts val="1200"/>
              </a:spcBef>
              <a:spcAft>
                <a:spcPts val="600"/>
              </a:spcAft>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表</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5.</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交替冻结训练策略</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MOT17</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验证集</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结果</a:t>
            </a:r>
            <a:endPar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5" name="连接符: 曲线 14">
            <a:extLst>
              <a:ext uri="{FF2B5EF4-FFF2-40B4-BE49-F238E27FC236}">
                <a16:creationId xmlns:a16="http://schemas.microsoft.com/office/drawing/2014/main" id="{6868F2A4-2ACF-5D1D-7870-4494C0D86387}"/>
              </a:ext>
            </a:extLst>
          </p:cNvPr>
          <p:cNvCxnSpPr>
            <a:cxnSpLocks/>
            <a:stCxn id="7" idx="2"/>
            <a:endCxn id="16" idx="0"/>
          </p:cNvCxnSpPr>
          <p:nvPr/>
        </p:nvCxnSpPr>
        <p:spPr>
          <a:xfrm rot="16200000" flipH="1">
            <a:off x="6217586" y="675720"/>
            <a:ext cx="487178" cy="5993738"/>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FB37EDAF-EFA5-C8A5-ED7B-2D341355C728}"/>
              </a:ext>
            </a:extLst>
          </p:cNvPr>
          <p:cNvSpPr txBox="1"/>
          <p:nvPr/>
        </p:nvSpPr>
        <p:spPr>
          <a:xfrm>
            <a:off x="5060535" y="3712865"/>
            <a:ext cx="2699017" cy="338554"/>
          </a:xfrm>
          <a:prstGeom prst="rect">
            <a:avLst/>
          </a:prstGeom>
          <a:noFill/>
        </p:spPr>
        <p:txBody>
          <a:bodyPr wrap="square" rtlCol="0">
            <a:spAutoFit/>
          </a:bodyPr>
          <a:lstStyle/>
          <a:p>
            <a:r>
              <a:rPr lang="zh-CN" altLang="en-US" sz="1600" b="1" dirty="0">
                <a:latin typeface="宋体" panose="02010600030101010101" pitchFamily="2" charset="-122"/>
                <a:ea typeface="宋体" panose="02010600030101010101" pitchFamily="2" charset="-122"/>
              </a:rPr>
              <a:t>跟踪指标提升</a:t>
            </a:r>
          </a:p>
        </p:txBody>
      </p:sp>
    </p:spTree>
    <p:extLst>
      <p:ext uri="{BB962C8B-B14F-4D97-AF65-F5344CB8AC3E}">
        <p14:creationId xmlns:p14="http://schemas.microsoft.com/office/powerpoint/2010/main" val="420608670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37933" y="453458"/>
            <a:ext cx="10316135" cy="587853"/>
            <a:chOff x="937933" y="453458"/>
            <a:chExt cx="10316135" cy="587853"/>
          </a:xfrm>
        </p:grpSpPr>
        <p:sp>
          <p:nvSpPr>
            <p:cNvPr id="34" name="矩形 33"/>
            <p:cNvSpPr/>
            <p:nvPr/>
          </p:nvSpPr>
          <p:spPr>
            <a:xfrm>
              <a:off x="4081916" y="453458"/>
              <a:ext cx="4081333" cy="58785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tx1">
                      <a:lumMod val="75000"/>
                      <a:lumOff val="25000"/>
                    </a:schemeClr>
                  </a:solidFill>
                  <a:cs typeface="+mn-ea"/>
                  <a:sym typeface="+mn-lt"/>
                </a:rPr>
                <a:t>匹配策略优化</a:t>
              </a:r>
            </a:p>
          </p:txBody>
        </p:sp>
        <p:cxnSp>
          <p:nvCxnSpPr>
            <p:cNvPr id="31" name="直接连接符 30">
              <a:extLst>
                <a:ext uri="{FF2B5EF4-FFF2-40B4-BE49-F238E27FC236}">
                  <a16:creationId xmlns:a16="http://schemas.microsoft.com/office/drawing/2014/main" id="{FCC28639-B7C7-49A4-AE99-CE4F03B972C8}"/>
                </a:ext>
              </a:extLst>
            </p:cNvPr>
            <p:cNvCxnSpPr>
              <a:cxnSpLocks/>
            </p:cNvCxnSpPr>
            <p:nvPr/>
          </p:nvCxnSpPr>
          <p:spPr>
            <a:xfrm>
              <a:off x="937933" y="736260"/>
              <a:ext cx="34612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E4EB0F2-71E1-460A-843C-CF97D2DD98FB}"/>
                </a:ext>
              </a:extLst>
            </p:cNvPr>
            <p:cNvCxnSpPr>
              <a:cxnSpLocks/>
            </p:cNvCxnSpPr>
            <p:nvPr/>
          </p:nvCxnSpPr>
          <p:spPr>
            <a:xfrm>
              <a:off x="7845944" y="736260"/>
              <a:ext cx="340812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2927" y="5506721"/>
            <a:ext cx="1357935" cy="1351279"/>
          </a:xfrm>
          <a:prstGeom prst="rect">
            <a:avLst/>
          </a:prstGeom>
        </p:spPr>
      </p:pic>
      <p:pic>
        <p:nvPicPr>
          <p:cNvPr id="7184" name="图片 37">
            <a:extLst>
              <a:ext uri="{FF2B5EF4-FFF2-40B4-BE49-F238E27FC236}">
                <a16:creationId xmlns:a16="http://schemas.microsoft.com/office/drawing/2014/main" id="{AD727C81-77CB-4F9E-93FD-129F27AA8D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517" y="980746"/>
            <a:ext cx="17272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7183" name="图片 40">
            <a:extLst>
              <a:ext uri="{FF2B5EF4-FFF2-40B4-BE49-F238E27FC236}">
                <a16:creationId xmlns:a16="http://schemas.microsoft.com/office/drawing/2014/main" id="{CA29E937-19F3-4A22-8834-8949DB7670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7717" y="980746"/>
            <a:ext cx="1746250" cy="2565400"/>
          </a:xfrm>
          <a:prstGeom prst="rect">
            <a:avLst/>
          </a:prstGeom>
          <a:noFill/>
          <a:extLst>
            <a:ext uri="{909E8E84-426E-40DD-AFC4-6F175D3DCCD1}">
              <a14:hiddenFill xmlns:a14="http://schemas.microsoft.com/office/drawing/2010/main">
                <a:solidFill>
                  <a:srgbClr val="FFFFFF"/>
                </a:solidFill>
              </a14:hiddenFill>
            </a:ext>
          </a:extLst>
        </p:spPr>
      </p:pic>
      <p:pic>
        <p:nvPicPr>
          <p:cNvPr id="7182" name="图片 42">
            <a:extLst>
              <a:ext uri="{FF2B5EF4-FFF2-40B4-BE49-F238E27FC236}">
                <a16:creationId xmlns:a16="http://schemas.microsoft.com/office/drawing/2014/main" id="{6CAE07B8-F961-46F8-BE1A-D45148D2FE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967" y="980746"/>
            <a:ext cx="1714500" cy="25654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7">
            <a:extLst>
              <a:ext uri="{FF2B5EF4-FFF2-40B4-BE49-F238E27FC236}">
                <a16:creationId xmlns:a16="http://schemas.microsoft.com/office/drawing/2014/main" id="{D268D47F-8B5D-4813-9459-3559A4AC0890}"/>
              </a:ext>
            </a:extLst>
          </p:cNvPr>
          <p:cNvSpPr>
            <a:spLocks noChangeArrowheads="1"/>
          </p:cNvSpPr>
          <p:nvPr/>
        </p:nvSpPr>
        <p:spPr bwMode="auto">
          <a:xfrm>
            <a:off x="1365250" y="4000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18">
            <a:extLst>
              <a:ext uri="{FF2B5EF4-FFF2-40B4-BE49-F238E27FC236}">
                <a16:creationId xmlns:a16="http://schemas.microsoft.com/office/drawing/2014/main" id="{D4C5EE1C-62C0-4FBB-936F-80B0911009C9}"/>
              </a:ext>
            </a:extLst>
          </p:cNvPr>
          <p:cNvSpPr>
            <a:spLocks noChangeArrowheads="1"/>
          </p:cNvSpPr>
          <p:nvPr/>
        </p:nvSpPr>
        <p:spPr bwMode="auto">
          <a:xfrm>
            <a:off x="1365250" y="8636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189" name="图片 57">
            <a:extLst>
              <a:ext uri="{FF2B5EF4-FFF2-40B4-BE49-F238E27FC236}">
                <a16:creationId xmlns:a16="http://schemas.microsoft.com/office/drawing/2014/main" id="{36E66368-2491-440F-8A49-F8483CECD1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1339" y="987096"/>
            <a:ext cx="1669643" cy="2565400"/>
          </a:xfrm>
          <a:prstGeom prst="rect">
            <a:avLst/>
          </a:prstGeom>
          <a:noFill/>
          <a:extLst>
            <a:ext uri="{909E8E84-426E-40DD-AFC4-6F175D3DCCD1}">
              <a14:hiddenFill xmlns:a14="http://schemas.microsoft.com/office/drawing/2010/main">
                <a:solidFill>
                  <a:srgbClr val="FFFFFF"/>
                </a:solidFill>
              </a14:hiddenFill>
            </a:ext>
          </a:extLst>
        </p:spPr>
      </p:pic>
      <p:pic>
        <p:nvPicPr>
          <p:cNvPr id="7188" name="图片 58">
            <a:extLst>
              <a:ext uri="{FF2B5EF4-FFF2-40B4-BE49-F238E27FC236}">
                <a16:creationId xmlns:a16="http://schemas.microsoft.com/office/drawing/2014/main" id="{C87055E2-2540-41E5-B435-531A6A050F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0982" y="987096"/>
            <a:ext cx="1650594" cy="2542643"/>
          </a:xfrm>
          <a:prstGeom prst="rect">
            <a:avLst/>
          </a:prstGeom>
          <a:noFill/>
          <a:extLst>
            <a:ext uri="{909E8E84-426E-40DD-AFC4-6F175D3DCCD1}">
              <a14:hiddenFill xmlns:a14="http://schemas.microsoft.com/office/drawing/2010/main">
                <a:solidFill>
                  <a:srgbClr val="FFFFFF"/>
                </a:solidFill>
              </a14:hiddenFill>
            </a:ext>
          </a:extLst>
        </p:spPr>
      </p:pic>
      <p:pic>
        <p:nvPicPr>
          <p:cNvPr id="7187" name="图片 48">
            <a:extLst>
              <a:ext uri="{FF2B5EF4-FFF2-40B4-BE49-F238E27FC236}">
                <a16:creationId xmlns:a16="http://schemas.microsoft.com/office/drawing/2014/main" id="{61FA1BB8-5373-4656-9C9D-D0620EAD8A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54103" y="987096"/>
            <a:ext cx="1620252" cy="254264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22">
            <a:extLst>
              <a:ext uri="{FF2B5EF4-FFF2-40B4-BE49-F238E27FC236}">
                <a16:creationId xmlns:a16="http://schemas.microsoft.com/office/drawing/2014/main" id="{D36ABE3C-0548-4FE2-A4A0-0A7F1B5440B6}"/>
              </a:ext>
            </a:extLst>
          </p:cNvPr>
          <p:cNvSpPr>
            <a:spLocks noChangeArrowheads="1"/>
          </p:cNvSpPr>
          <p:nvPr/>
        </p:nvSpPr>
        <p:spPr bwMode="auto">
          <a:xfrm>
            <a:off x="870517" y="309529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3">
            <a:extLst>
              <a:ext uri="{FF2B5EF4-FFF2-40B4-BE49-F238E27FC236}">
                <a16:creationId xmlns:a16="http://schemas.microsoft.com/office/drawing/2014/main" id="{E92075D8-90CE-431A-A8F5-8952BEC09B9E}"/>
              </a:ext>
            </a:extLst>
          </p:cNvPr>
          <p:cNvSpPr>
            <a:spLocks noChangeArrowheads="1"/>
          </p:cNvSpPr>
          <p:nvPr/>
        </p:nvSpPr>
        <p:spPr bwMode="auto">
          <a:xfrm>
            <a:off x="870517" y="116233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5" name="文本框 34">
            <a:extLst>
              <a:ext uri="{FF2B5EF4-FFF2-40B4-BE49-F238E27FC236}">
                <a16:creationId xmlns:a16="http://schemas.microsoft.com/office/drawing/2014/main" id="{4A046866-1DA1-4AC9-8346-78B723C26630}"/>
              </a:ext>
            </a:extLst>
          </p:cNvPr>
          <p:cNvSpPr txBox="1"/>
          <p:nvPr/>
        </p:nvSpPr>
        <p:spPr>
          <a:xfrm>
            <a:off x="3346699" y="3823145"/>
            <a:ext cx="6390775" cy="318870"/>
          </a:xfrm>
          <a:prstGeom prst="rect">
            <a:avLst/>
          </a:prstGeom>
          <a:noFill/>
        </p:spPr>
        <p:txBody>
          <a:bodyPr wrap="square">
            <a:spAutoFit/>
          </a:bodyPr>
          <a:lstStyle/>
          <a:p>
            <a:pPr marL="609600" marR="609600" algn="just">
              <a:lnSpc>
                <a:spcPts val="2000"/>
              </a:lnSpc>
              <a:spcBef>
                <a:spcPts val="600"/>
              </a:spcBef>
              <a:spcAft>
                <a:spcPts val="1200"/>
              </a:spcAft>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）目标检测框结果；（</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b</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1200" kern="100" dirty="0" err="1">
                <a:effectLst/>
                <a:latin typeface="Times New Roman" panose="02020603050405020304" pitchFamily="18" charset="0"/>
                <a:ea typeface="宋体" panose="02010600030101010101" pitchFamily="2" charset="-122"/>
                <a:cs typeface="Times New Roman" panose="02020603050405020304" pitchFamily="18" charset="0"/>
              </a:rPr>
              <a:t>FairMOT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单次置信度得到的跟踪框；</a:t>
            </a:r>
          </a:p>
        </p:txBody>
      </p:sp>
      <p:sp>
        <p:nvSpPr>
          <p:cNvPr id="36" name="文本框 35">
            <a:extLst>
              <a:ext uri="{FF2B5EF4-FFF2-40B4-BE49-F238E27FC236}">
                <a16:creationId xmlns:a16="http://schemas.microsoft.com/office/drawing/2014/main" id="{A1F8DF45-D451-446C-B624-11D9F2234142}"/>
              </a:ext>
            </a:extLst>
          </p:cNvPr>
          <p:cNvSpPr txBox="1"/>
          <p:nvPr/>
        </p:nvSpPr>
        <p:spPr>
          <a:xfrm>
            <a:off x="1734117" y="4468787"/>
            <a:ext cx="8952436" cy="1522917"/>
          </a:xfrm>
          <a:prstGeom prst="rect">
            <a:avLst/>
          </a:prstGeom>
          <a:noFill/>
        </p:spPr>
        <p:txBody>
          <a:bodyPr wrap="square">
            <a:spAutoFit/>
          </a:bodyPr>
          <a:lstStyle/>
          <a:p>
            <a:pPr>
              <a:lnSpc>
                <a:spcPct val="150000"/>
              </a:lnSpc>
            </a:pP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        在交替冻结训练后的跟踪指标虽然大幅上升，但是身份</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标识</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切换依然很严重，目前大多数目标跟踪算法都是沿用了</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DeepSORT</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的跟踪策略，并且使用单一检测阈值来平衡真假阳性框。</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FairMOT</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采用了</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0.4</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的检测阈值，这就会出现如图所示问题，在低置信度的真阳性框会被丢弃，导致碎片轨迹和漏检。</a:t>
            </a:r>
          </a:p>
        </p:txBody>
      </p:sp>
      <p:sp>
        <p:nvSpPr>
          <p:cNvPr id="20" name="文本框 19">
            <a:extLst>
              <a:ext uri="{FF2B5EF4-FFF2-40B4-BE49-F238E27FC236}">
                <a16:creationId xmlns:a16="http://schemas.microsoft.com/office/drawing/2014/main" id="{FEB76DA4-811B-41E1-B067-1C5DC2C7DF92}"/>
              </a:ext>
            </a:extLst>
          </p:cNvPr>
          <p:cNvSpPr txBox="1"/>
          <p:nvPr/>
        </p:nvSpPr>
        <p:spPr>
          <a:xfrm>
            <a:off x="3152775" y="3546146"/>
            <a:ext cx="6778624" cy="276999"/>
          </a:xfrm>
          <a:prstGeom prst="rect">
            <a:avLst/>
          </a:prstGeom>
          <a:noFill/>
        </p:spPr>
        <p:txBody>
          <a:bodyPr wrap="square">
            <a:spAutoFit/>
          </a:bodyPr>
          <a:lstStyle/>
          <a:p>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b</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1200" dirty="0"/>
          </a:p>
        </p:txBody>
      </p:sp>
    </p:spTree>
    <p:extLst>
      <p:ext uri="{BB962C8B-B14F-4D97-AF65-F5344CB8AC3E}">
        <p14:creationId xmlns:p14="http://schemas.microsoft.com/office/powerpoint/2010/main" val="410300035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37933" y="453458"/>
            <a:ext cx="10316135" cy="587853"/>
            <a:chOff x="937933" y="453458"/>
            <a:chExt cx="10316135" cy="587853"/>
          </a:xfrm>
        </p:grpSpPr>
        <p:sp>
          <p:nvSpPr>
            <p:cNvPr id="34" name="矩形 33"/>
            <p:cNvSpPr/>
            <p:nvPr/>
          </p:nvSpPr>
          <p:spPr>
            <a:xfrm>
              <a:off x="4081916" y="453458"/>
              <a:ext cx="4081333" cy="58785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tx1">
                      <a:lumMod val="75000"/>
                      <a:lumOff val="25000"/>
                    </a:schemeClr>
                  </a:solidFill>
                  <a:cs typeface="+mn-ea"/>
                  <a:sym typeface="+mn-lt"/>
                </a:rPr>
                <a:t>匹配策略优化</a:t>
              </a:r>
            </a:p>
          </p:txBody>
        </p:sp>
        <p:cxnSp>
          <p:nvCxnSpPr>
            <p:cNvPr id="31" name="直接连接符 30">
              <a:extLst>
                <a:ext uri="{FF2B5EF4-FFF2-40B4-BE49-F238E27FC236}">
                  <a16:creationId xmlns:a16="http://schemas.microsoft.com/office/drawing/2014/main" id="{FCC28639-B7C7-49A4-AE99-CE4F03B972C8}"/>
                </a:ext>
              </a:extLst>
            </p:cNvPr>
            <p:cNvCxnSpPr>
              <a:cxnSpLocks/>
            </p:cNvCxnSpPr>
            <p:nvPr/>
          </p:nvCxnSpPr>
          <p:spPr>
            <a:xfrm>
              <a:off x="937933" y="736260"/>
              <a:ext cx="34612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E4EB0F2-71E1-460A-843C-CF97D2DD98FB}"/>
                </a:ext>
              </a:extLst>
            </p:cNvPr>
            <p:cNvCxnSpPr>
              <a:cxnSpLocks/>
            </p:cNvCxnSpPr>
            <p:nvPr/>
          </p:nvCxnSpPr>
          <p:spPr>
            <a:xfrm>
              <a:off x="7845944" y="736260"/>
              <a:ext cx="340812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2927" y="5506721"/>
            <a:ext cx="1357935" cy="1351279"/>
          </a:xfrm>
          <a:prstGeom prst="rect">
            <a:avLst/>
          </a:prstGeom>
        </p:spPr>
      </p:pic>
      <p:sp>
        <p:nvSpPr>
          <p:cNvPr id="11" name="Rectangle 17">
            <a:extLst>
              <a:ext uri="{FF2B5EF4-FFF2-40B4-BE49-F238E27FC236}">
                <a16:creationId xmlns:a16="http://schemas.microsoft.com/office/drawing/2014/main" id="{D268D47F-8B5D-4813-9459-3559A4AC0890}"/>
              </a:ext>
            </a:extLst>
          </p:cNvPr>
          <p:cNvSpPr>
            <a:spLocks noChangeArrowheads="1"/>
          </p:cNvSpPr>
          <p:nvPr/>
        </p:nvSpPr>
        <p:spPr bwMode="auto">
          <a:xfrm>
            <a:off x="1365250" y="4000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18">
            <a:extLst>
              <a:ext uri="{FF2B5EF4-FFF2-40B4-BE49-F238E27FC236}">
                <a16:creationId xmlns:a16="http://schemas.microsoft.com/office/drawing/2014/main" id="{D4C5EE1C-62C0-4FBB-936F-80B0911009C9}"/>
              </a:ext>
            </a:extLst>
          </p:cNvPr>
          <p:cNvSpPr>
            <a:spLocks noChangeArrowheads="1"/>
          </p:cNvSpPr>
          <p:nvPr/>
        </p:nvSpPr>
        <p:spPr bwMode="auto">
          <a:xfrm>
            <a:off x="1365250" y="8636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3">
            <a:extLst>
              <a:ext uri="{FF2B5EF4-FFF2-40B4-BE49-F238E27FC236}">
                <a16:creationId xmlns:a16="http://schemas.microsoft.com/office/drawing/2014/main" id="{E92075D8-90CE-431A-A8F5-8952BEC09B9E}"/>
              </a:ext>
            </a:extLst>
          </p:cNvPr>
          <p:cNvSpPr>
            <a:spLocks noChangeArrowheads="1"/>
          </p:cNvSpPr>
          <p:nvPr/>
        </p:nvSpPr>
        <p:spPr bwMode="auto">
          <a:xfrm>
            <a:off x="870517" y="116233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6" name="文本框 35">
            <a:extLst>
              <a:ext uri="{FF2B5EF4-FFF2-40B4-BE49-F238E27FC236}">
                <a16:creationId xmlns:a16="http://schemas.microsoft.com/office/drawing/2014/main" id="{A1F8DF45-D451-446C-B624-11D9F2234142}"/>
              </a:ext>
            </a:extLst>
          </p:cNvPr>
          <p:cNvSpPr txBox="1"/>
          <p:nvPr/>
        </p:nvSpPr>
        <p:spPr>
          <a:xfrm>
            <a:off x="6156138" y="1311089"/>
            <a:ext cx="5387792" cy="3000245"/>
          </a:xfrm>
          <a:prstGeom prst="rect">
            <a:avLst/>
          </a:prstGeom>
          <a:noFill/>
        </p:spPr>
        <p:txBody>
          <a:bodyPr wrap="square">
            <a:spAutoFit/>
          </a:bodyPr>
          <a:lstStyle/>
          <a:p>
            <a:pPr>
              <a:lnSpc>
                <a:spcPct val="150000"/>
              </a:lnSpc>
            </a:pP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        因此我们提出</a:t>
            </a:r>
            <a:r>
              <a:rPr lang="zh-CN" altLang="en-US" sz="1600" b="1" kern="100" dirty="0">
                <a:latin typeface="Times New Roman" panose="02020603050405020304" pitchFamily="18" charset="0"/>
                <a:ea typeface="宋体" panose="02010600030101010101" pitchFamily="2" charset="-122"/>
                <a:cs typeface="Times New Roman" panose="02020603050405020304" pitchFamily="18" charset="0"/>
              </a:rPr>
              <a:t>二次匹配策略</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即设置两个阈值，首先轨迹与高置信度框进行匹配随后剩余的轨迹再和低置信度框进行匹配，不匹配的低置信度框将被视为背景而丢弃，而不匹配的高置信度框则单独开辟新的轨迹。采用二次匹配策略使得跟踪指标</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MOTA</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在交替训练的基础上提高了</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0.9%</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IDF1</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提高了</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0.7%</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IDs</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降至</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271</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a:t>
            </a:r>
          </a:p>
          <a:p>
            <a:pPr>
              <a:lnSpc>
                <a:spcPct val="150000"/>
              </a:lnSpc>
            </a:pP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        本文使用了</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0.2</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0.4</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两个阈值，</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0.2-0.4</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置信度的检测框为低分框，</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0.4</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以上为高分检测框。</a:t>
            </a:r>
            <a:endPar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195" name="图片 49">
            <a:extLst>
              <a:ext uri="{FF2B5EF4-FFF2-40B4-BE49-F238E27FC236}">
                <a16:creationId xmlns:a16="http://schemas.microsoft.com/office/drawing/2014/main" id="{8B95FB63-9CEA-4AD7-8882-3835E0CEE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70" y="1317749"/>
            <a:ext cx="18415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图片 50">
            <a:extLst>
              <a:ext uri="{FF2B5EF4-FFF2-40B4-BE49-F238E27FC236}">
                <a16:creationId xmlns:a16="http://schemas.microsoft.com/office/drawing/2014/main" id="{97349225-011C-43D3-8F75-24EA859C7B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9570" y="1317749"/>
            <a:ext cx="1746250" cy="2622550"/>
          </a:xfrm>
          <a:prstGeom prst="rect">
            <a:avLst/>
          </a:prstGeom>
          <a:noFill/>
          <a:extLst>
            <a:ext uri="{909E8E84-426E-40DD-AFC4-6F175D3DCCD1}">
              <a14:hiddenFill xmlns:a14="http://schemas.microsoft.com/office/drawing/2010/main">
                <a:solidFill>
                  <a:srgbClr val="FFFFFF"/>
                </a:solidFill>
              </a14:hiddenFill>
            </a:ext>
          </a:extLst>
        </p:spPr>
      </p:pic>
      <p:pic>
        <p:nvPicPr>
          <p:cNvPr id="8193" name="图片 51">
            <a:extLst>
              <a:ext uri="{FF2B5EF4-FFF2-40B4-BE49-F238E27FC236}">
                <a16:creationId xmlns:a16="http://schemas.microsoft.com/office/drawing/2014/main" id="{8737D622-ADA8-4998-8138-192A72C60E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5820" y="1311399"/>
            <a:ext cx="1739900" cy="26289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9A0F1301-8561-4FD3-A4FC-9240FCCAFAB1}"/>
              </a:ext>
            </a:extLst>
          </p:cNvPr>
          <p:cNvSpPr>
            <a:spLocks noChangeArrowheads="1"/>
          </p:cNvSpPr>
          <p:nvPr/>
        </p:nvSpPr>
        <p:spPr bwMode="auto">
          <a:xfrm>
            <a:off x="239697" y="73626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5">
            <a:extLst>
              <a:ext uri="{FF2B5EF4-FFF2-40B4-BE49-F238E27FC236}">
                <a16:creationId xmlns:a16="http://schemas.microsoft.com/office/drawing/2014/main" id="{AD139E0D-CA6C-4819-8E63-7817C54B4F01}"/>
              </a:ext>
            </a:extLst>
          </p:cNvPr>
          <p:cNvSpPr>
            <a:spLocks noChangeArrowheads="1"/>
          </p:cNvSpPr>
          <p:nvPr/>
        </p:nvSpPr>
        <p:spPr bwMode="auto">
          <a:xfrm>
            <a:off x="239697" y="91500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530350" algn="ctr"/>
                <a:tab pos="2790825" algn="ctr"/>
              </a:tabLst>
              <a:defRPr>
                <a:solidFill>
                  <a:schemeClr val="tx1"/>
                </a:solidFill>
                <a:latin typeface="Arial" panose="020B0604020202020204" pitchFamily="34" charset="0"/>
              </a:defRPr>
            </a:lvl1pPr>
            <a:lvl2pPr eaLnBrk="0" fontAlgn="base" hangingPunct="0">
              <a:spcBef>
                <a:spcPct val="0"/>
              </a:spcBef>
              <a:spcAft>
                <a:spcPct val="0"/>
              </a:spcAft>
              <a:tabLst>
                <a:tab pos="1530350" algn="ctr"/>
                <a:tab pos="2790825" algn="ctr"/>
              </a:tabLst>
              <a:defRPr>
                <a:solidFill>
                  <a:schemeClr val="tx1"/>
                </a:solidFill>
                <a:latin typeface="Arial" panose="020B0604020202020204" pitchFamily="34" charset="0"/>
              </a:defRPr>
            </a:lvl2pPr>
            <a:lvl3pPr eaLnBrk="0" fontAlgn="base" hangingPunct="0">
              <a:spcBef>
                <a:spcPct val="0"/>
              </a:spcBef>
              <a:spcAft>
                <a:spcPct val="0"/>
              </a:spcAft>
              <a:tabLst>
                <a:tab pos="1530350" algn="ctr"/>
                <a:tab pos="2790825" algn="ctr"/>
              </a:tabLst>
              <a:defRPr>
                <a:solidFill>
                  <a:schemeClr val="tx1"/>
                </a:solidFill>
                <a:latin typeface="Arial" panose="020B0604020202020204" pitchFamily="34" charset="0"/>
              </a:defRPr>
            </a:lvl3pPr>
            <a:lvl4pPr eaLnBrk="0" fontAlgn="base" hangingPunct="0">
              <a:spcBef>
                <a:spcPct val="0"/>
              </a:spcBef>
              <a:spcAft>
                <a:spcPct val="0"/>
              </a:spcAft>
              <a:tabLst>
                <a:tab pos="1530350" algn="ctr"/>
                <a:tab pos="2790825" algn="ctr"/>
              </a:tabLst>
              <a:defRPr>
                <a:solidFill>
                  <a:schemeClr val="tx1"/>
                </a:solidFill>
                <a:latin typeface="Arial" panose="020B0604020202020204" pitchFamily="34" charset="0"/>
              </a:defRPr>
            </a:lvl4pPr>
            <a:lvl5pPr eaLnBrk="0" fontAlgn="base" hangingPunct="0">
              <a:spcBef>
                <a:spcPct val="0"/>
              </a:spcBef>
              <a:spcAft>
                <a:spcPct val="0"/>
              </a:spcAft>
              <a:tabLst>
                <a:tab pos="1530350" algn="ctr"/>
                <a:tab pos="2790825" algn="ctr"/>
              </a:tabLst>
              <a:defRPr>
                <a:solidFill>
                  <a:schemeClr val="tx1"/>
                </a:solidFill>
                <a:latin typeface="Arial" panose="020B0604020202020204" pitchFamily="34" charset="0"/>
              </a:defRPr>
            </a:lvl5pPr>
            <a:lvl6pPr eaLnBrk="0" fontAlgn="base" hangingPunct="0">
              <a:spcBef>
                <a:spcPct val="0"/>
              </a:spcBef>
              <a:spcAft>
                <a:spcPct val="0"/>
              </a:spcAft>
              <a:tabLst>
                <a:tab pos="1530350" algn="ctr"/>
                <a:tab pos="2790825" algn="ctr"/>
              </a:tabLst>
              <a:defRPr>
                <a:solidFill>
                  <a:schemeClr val="tx1"/>
                </a:solidFill>
                <a:latin typeface="Arial" panose="020B0604020202020204" pitchFamily="34" charset="0"/>
              </a:defRPr>
            </a:lvl6pPr>
            <a:lvl7pPr eaLnBrk="0" fontAlgn="base" hangingPunct="0">
              <a:spcBef>
                <a:spcPct val="0"/>
              </a:spcBef>
              <a:spcAft>
                <a:spcPct val="0"/>
              </a:spcAft>
              <a:tabLst>
                <a:tab pos="1530350" algn="ctr"/>
                <a:tab pos="2790825" algn="ctr"/>
              </a:tabLst>
              <a:defRPr>
                <a:solidFill>
                  <a:schemeClr val="tx1"/>
                </a:solidFill>
                <a:latin typeface="Arial" panose="020B0604020202020204" pitchFamily="34" charset="0"/>
              </a:defRPr>
            </a:lvl7pPr>
            <a:lvl8pPr eaLnBrk="0" fontAlgn="base" hangingPunct="0">
              <a:spcBef>
                <a:spcPct val="0"/>
              </a:spcBef>
              <a:spcAft>
                <a:spcPct val="0"/>
              </a:spcAft>
              <a:tabLst>
                <a:tab pos="1530350" algn="ctr"/>
                <a:tab pos="2790825" algn="ctr"/>
              </a:tabLst>
              <a:defRPr>
                <a:solidFill>
                  <a:schemeClr val="tx1"/>
                </a:solidFill>
                <a:latin typeface="Arial" panose="020B0604020202020204" pitchFamily="34" charset="0"/>
              </a:defRPr>
            </a:lvl8pPr>
            <a:lvl9pPr eaLnBrk="0" fontAlgn="base" hangingPunct="0">
              <a:spcBef>
                <a:spcPct val="0"/>
              </a:spcBef>
              <a:spcAft>
                <a:spcPct val="0"/>
              </a:spcAft>
              <a:tabLst>
                <a:tab pos="1530350" algn="ctr"/>
                <a:tab pos="2790825"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530350" algn="ctr"/>
                <a:tab pos="2790825" algn="ctr"/>
              </a:tabLst>
            </a:pPr>
            <a:r>
              <a:rPr kumimoji="0" lang="en-US"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r>
              <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0" u="none" strike="noStrike" cap="none" normalizeH="0" baseline="0">
                <a:ln>
                  <a:noFill/>
                </a:ln>
                <a:solidFill>
                  <a:schemeClr val="tx1"/>
                </a:solidFill>
                <a:effectLst/>
                <a:ea typeface="宋体" panose="02010600030101010101" pitchFamily="2" charset="-122"/>
                <a:cs typeface="Times New Roman" panose="02020603050405020304" pitchFamily="18" charset="0"/>
              </a:rPr>
              <a:t>c</a:t>
            </a:r>
            <a:r>
              <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25" name="文本框 24">
            <a:extLst>
              <a:ext uri="{FF2B5EF4-FFF2-40B4-BE49-F238E27FC236}">
                <a16:creationId xmlns:a16="http://schemas.microsoft.com/office/drawing/2014/main" id="{79DB2D51-BE62-4ED5-82B4-8A697B311248}"/>
              </a:ext>
            </a:extLst>
          </p:cNvPr>
          <p:cNvSpPr txBox="1"/>
          <p:nvPr/>
        </p:nvSpPr>
        <p:spPr>
          <a:xfrm>
            <a:off x="1963379" y="3994662"/>
            <a:ext cx="6778100" cy="276999"/>
          </a:xfrm>
          <a:prstGeom prst="rect">
            <a:avLst/>
          </a:prstGeom>
          <a:noFill/>
        </p:spPr>
        <p:txBody>
          <a:bodyPr wrap="square">
            <a:spAutoFit/>
          </a:bodyPr>
          <a:lstStyle/>
          <a:p>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新增低置信度匹配的跟踪框</a:t>
            </a:r>
            <a:endParaRPr lang="zh-CN" altLang="en-US" sz="1200" dirty="0"/>
          </a:p>
        </p:txBody>
      </p:sp>
      <p:graphicFrame>
        <p:nvGraphicFramePr>
          <p:cNvPr id="7" name="表格 6">
            <a:extLst>
              <a:ext uri="{FF2B5EF4-FFF2-40B4-BE49-F238E27FC236}">
                <a16:creationId xmlns:a16="http://schemas.microsoft.com/office/drawing/2014/main" id="{D5DE8870-2624-473F-BC04-BEBB0786FCC0}"/>
              </a:ext>
            </a:extLst>
          </p:cNvPr>
          <p:cNvGraphicFramePr>
            <a:graphicFrameLocks noGrp="1"/>
          </p:cNvGraphicFramePr>
          <p:nvPr>
            <p:extLst>
              <p:ext uri="{D42A27DB-BD31-4B8C-83A1-F6EECF244321}">
                <p14:modId xmlns:p14="http://schemas.microsoft.com/office/powerpoint/2010/main" val="2217045068"/>
              </p:ext>
            </p:extLst>
          </p:nvPr>
        </p:nvGraphicFramePr>
        <p:xfrm>
          <a:off x="2188011" y="5067883"/>
          <a:ext cx="7979794" cy="1337171"/>
        </p:xfrm>
        <a:graphic>
          <a:graphicData uri="http://schemas.openxmlformats.org/drawingml/2006/table">
            <a:tbl>
              <a:tblPr firstRow="1" firstCol="1" bandRow="1">
                <a:tableStyleId>{5C22544A-7EE6-4342-B048-85BDC9FD1C3A}</a:tableStyleId>
              </a:tblPr>
              <a:tblGrid>
                <a:gridCol w="1453403">
                  <a:extLst>
                    <a:ext uri="{9D8B030D-6E8A-4147-A177-3AD203B41FA5}">
                      <a16:colId xmlns:a16="http://schemas.microsoft.com/office/drawing/2014/main" val="2081278145"/>
                    </a:ext>
                  </a:extLst>
                </a:gridCol>
                <a:gridCol w="1736578">
                  <a:extLst>
                    <a:ext uri="{9D8B030D-6E8A-4147-A177-3AD203B41FA5}">
                      <a16:colId xmlns:a16="http://schemas.microsoft.com/office/drawing/2014/main" val="758132598"/>
                    </a:ext>
                  </a:extLst>
                </a:gridCol>
                <a:gridCol w="1404995">
                  <a:extLst>
                    <a:ext uri="{9D8B030D-6E8A-4147-A177-3AD203B41FA5}">
                      <a16:colId xmlns:a16="http://schemas.microsoft.com/office/drawing/2014/main" val="3045049867"/>
                    </a:ext>
                  </a:extLst>
                </a:gridCol>
                <a:gridCol w="1010484">
                  <a:extLst>
                    <a:ext uri="{9D8B030D-6E8A-4147-A177-3AD203B41FA5}">
                      <a16:colId xmlns:a16="http://schemas.microsoft.com/office/drawing/2014/main" val="1572063120"/>
                    </a:ext>
                  </a:extLst>
                </a:gridCol>
                <a:gridCol w="1245255">
                  <a:extLst>
                    <a:ext uri="{9D8B030D-6E8A-4147-A177-3AD203B41FA5}">
                      <a16:colId xmlns:a16="http://schemas.microsoft.com/office/drawing/2014/main" val="2720343838"/>
                    </a:ext>
                  </a:extLst>
                </a:gridCol>
                <a:gridCol w="1129079">
                  <a:extLst>
                    <a:ext uri="{9D8B030D-6E8A-4147-A177-3AD203B41FA5}">
                      <a16:colId xmlns:a16="http://schemas.microsoft.com/office/drawing/2014/main" val="4272466023"/>
                    </a:ext>
                  </a:extLst>
                </a:gridCol>
              </a:tblGrid>
              <a:tr h="479953">
                <a:tc>
                  <a:txBody>
                    <a:bodyPr/>
                    <a:lstStyle/>
                    <a:p>
                      <a:pPr algn="ctr"/>
                      <a:r>
                        <a:rPr lang="en-US" sz="1200" kern="0">
                          <a:effectLst/>
                        </a:rPr>
                        <a:t>Neck</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Backbone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err="1">
                          <a:effectLst/>
                        </a:rPr>
                        <a:t>GIoU</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MOTA</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IDF1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IDs</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71478301"/>
                  </a:ext>
                </a:extLst>
              </a:tr>
              <a:tr h="428609">
                <a:tc>
                  <a:txBody>
                    <a:bodyPr/>
                    <a:lstStyle/>
                    <a:p>
                      <a:pPr algn="ctr"/>
                      <a:r>
                        <a:rPr lang="en-US" sz="1200" kern="0">
                          <a:effectLst/>
                        </a:rPr>
                        <a:t>DLA-Seg</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rPr>
                        <a:t>DLA-34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rPr>
                        <a:t>Yes</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rPr>
                        <a:t>72.1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rPr>
                        <a:t>72.5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rPr>
                        <a:t>270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19050413"/>
                  </a:ext>
                </a:extLst>
              </a:tr>
              <a:tr h="428609">
                <a:tc>
                  <a:txBody>
                    <a:bodyPr/>
                    <a:lstStyle/>
                    <a:p>
                      <a:pPr algn="ctr"/>
                      <a:r>
                        <a:rPr lang="en-US" sz="1200" kern="0" dirty="0">
                          <a:effectLst/>
                        </a:rPr>
                        <a:t>MN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rPr>
                        <a:t>MIT-Small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Yes</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72.4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74.2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rPr>
                        <a:t>271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48078259"/>
                  </a:ext>
                </a:extLst>
              </a:tr>
            </a:tbl>
          </a:graphicData>
        </a:graphic>
      </p:graphicFrame>
      <p:sp>
        <p:nvSpPr>
          <p:cNvPr id="8" name="Rectangle 6">
            <a:extLst>
              <a:ext uri="{FF2B5EF4-FFF2-40B4-BE49-F238E27FC236}">
                <a16:creationId xmlns:a16="http://schemas.microsoft.com/office/drawing/2014/main" id="{A571C83B-6636-4274-A5AF-C9B5C7F955DB}"/>
              </a:ext>
            </a:extLst>
          </p:cNvPr>
          <p:cNvSpPr>
            <a:spLocks noChangeArrowheads="1"/>
          </p:cNvSpPr>
          <p:nvPr/>
        </p:nvSpPr>
        <p:spPr bwMode="auto">
          <a:xfrm>
            <a:off x="4740090" y="4735900"/>
            <a:ext cx="247125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sz="1200"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6. </a:t>
            </a:r>
            <a:r>
              <a:rPr kumimoji="0"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二次匹配策略评价指标对比</a:t>
            </a:r>
            <a:endParaRPr kumimoji="0" lang="zh-CN"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pic>
        <p:nvPicPr>
          <p:cNvPr id="19" name="图形 18" descr="线箭头逆时针弯曲">
            <a:extLst>
              <a:ext uri="{FF2B5EF4-FFF2-40B4-BE49-F238E27FC236}">
                <a16:creationId xmlns:a16="http://schemas.microsoft.com/office/drawing/2014/main" id="{4D086969-DF2A-B4F8-9165-C598DDC306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4261838">
            <a:off x="119594" y="5083551"/>
            <a:ext cx="914400" cy="914400"/>
          </a:xfrm>
          <a:prstGeom prst="rect">
            <a:avLst/>
          </a:prstGeom>
        </p:spPr>
      </p:pic>
      <p:sp>
        <p:nvSpPr>
          <p:cNvPr id="20" name="文本框 19">
            <a:extLst>
              <a:ext uri="{FF2B5EF4-FFF2-40B4-BE49-F238E27FC236}">
                <a16:creationId xmlns:a16="http://schemas.microsoft.com/office/drawing/2014/main" id="{7BC37735-17DF-CF21-92C2-4009484C3980}"/>
              </a:ext>
            </a:extLst>
          </p:cNvPr>
          <p:cNvSpPr txBox="1"/>
          <p:nvPr/>
        </p:nvSpPr>
        <p:spPr>
          <a:xfrm>
            <a:off x="450118" y="5715554"/>
            <a:ext cx="1415332" cy="338554"/>
          </a:xfrm>
          <a:prstGeom prst="rect">
            <a:avLst/>
          </a:prstGeom>
          <a:noFill/>
        </p:spPr>
        <p:txBody>
          <a:bodyPr wrap="square" rtlCol="0">
            <a:spAutoFit/>
          </a:bodyPr>
          <a:lstStyle/>
          <a:p>
            <a:r>
              <a:rPr lang="zh-CN" altLang="en-US" sz="1600" b="1" dirty="0">
                <a:latin typeface="宋体" panose="02010600030101010101" pitchFamily="2" charset="-122"/>
                <a:ea typeface="宋体" panose="02010600030101010101" pitchFamily="2" charset="-122"/>
              </a:rPr>
              <a:t>跟踪指标提升</a:t>
            </a:r>
            <a:endParaRPr lang="en-US" altLang="zh-CN"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38763513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7062415" y="1"/>
            <a:ext cx="3800584" cy="4000500"/>
          </a:xfrm>
          <a:custGeom>
            <a:avLst/>
            <a:gdLst>
              <a:gd name="connsiteX0" fmla="*/ 2130130 w 6515288"/>
              <a:gd name="connsiteY0" fmla="*/ 0 h 6858002"/>
              <a:gd name="connsiteX1" fmla="*/ 6515288 w 6515288"/>
              <a:gd name="connsiteY1" fmla="*/ 0 h 6858002"/>
              <a:gd name="connsiteX2" fmla="*/ 6515287 w 6515288"/>
              <a:gd name="connsiteY2" fmla="*/ 6858002 h 6858002"/>
              <a:gd name="connsiteX3" fmla="*/ 0 w 65152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6515288" h="6858002">
                <a:moveTo>
                  <a:pt x="2130130" y="0"/>
                </a:moveTo>
                <a:lnTo>
                  <a:pt x="6515288" y="0"/>
                </a:lnTo>
                <a:lnTo>
                  <a:pt x="6515287" y="6858002"/>
                </a:lnTo>
                <a:lnTo>
                  <a:pt x="0" y="6858002"/>
                </a:lnTo>
                <a:close/>
              </a:path>
            </a:pathLst>
          </a:cu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ea typeface="字魂59号-创粗黑"/>
              <a:cs typeface="+mn-ea"/>
              <a:sym typeface="+mn-lt"/>
            </a:endParaRPr>
          </a:p>
        </p:txBody>
      </p:sp>
      <p:sp>
        <p:nvSpPr>
          <p:cNvPr id="65" name="任意多边形 64"/>
          <p:cNvSpPr/>
          <p:nvPr/>
        </p:nvSpPr>
        <p:spPr>
          <a:xfrm>
            <a:off x="6441619" y="0"/>
            <a:ext cx="2527295" cy="6858003"/>
          </a:xfrm>
          <a:custGeom>
            <a:avLst/>
            <a:gdLst>
              <a:gd name="connsiteX0" fmla="*/ 2130130 w 2527295"/>
              <a:gd name="connsiteY0" fmla="*/ 0 h 6858002"/>
              <a:gd name="connsiteX1" fmla="*/ 2527295 w 2527295"/>
              <a:gd name="connsiteY1" fmla="*/ 0 h 6858002"/>
              <a:gd name="connsiteX2" fmla="*/ 397165 w 2527295"/>
              <a:gd name="connsiteY2" fmla="*/ 6858002 h 6858002"/>
              <a:gd name="connsiteX3" fmla="*/ 0 w 2527295"/>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2527295" h="6858002">
                <a:moveTo>
                  <a:pt x="2130130" y="0"/>
                </a:moveTo>
                <a:lnTo>
                  <a:pt x="2527295" y="0"/>
                </a:lnTo>
                <a:lnTo>
                  <a:pt x="397165" y="6858002"/>
                </a:lnTo>
                <a:lnTo>
                  <a:pt x="0" y="685800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ea typeface="字魂59号-创粗黑"/>
              <a:cs typeface="+mn-ea"/>
              <a:sym typeface="+mn-lt"/>
            </a:endParaRPr>
          </a:p>
        </p:txBody>
      </p:sp>
      <p:pic>
        <p:nvPicPr>
          <p:cNvPr id="49" name="图片占位符 48"/>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6845843" y="-1"/>
            <a:ext cx="5346157" cy="6858000"/>
          </a:xfrm>
          <a:blipFill>
            <a:blip r:embed="rId4"/>
            <a:stretch>
              <a:fillRect/>
            </a:stretch>
          </a:blipFill>
        </p:spPr>
      </p:pic>
      <p:sp>
        <p:nvSpPr>
          <p:cNvPr id="62" name="任意多边形 61"/>
          <p:cNvSpPr/>
          <p:nvPr/>
        </p:nvSpPr>
        <p:spPr>
          <a:xfrm>
            <a:off x="7214815" y="3263901"/>
            <a:ext cx="1380717" cy="3594103"/>
          </a:xfrm>
          <a:custGeom>
            <a:avLst/>
            <a:gdLst>
              <a:gd name="connsiteX0" fmla="*/ 1536438 w 1900292"/>
              <a:gd name="connsiteY0" fmla="*/ 0 h 4946592"/>
              <a:gd name="connsiteX1" fmla="*/ 1700083 w 1900292"/>
              <a:gd name="connsiteY1" fmla="*/ 0 h 4946592"/>
              <a:gd name="connsiteX2" fmla="*/ 1736647 w 1900292"/>
              <a:gd name="connsiteY2" fmla="*/ 0 h 4946592"/>
              <a:gd name="connsiteX3" fmla="*/ 1900292 w 1900292"/>
              <a:gd name="connsiteY3" fmla="*/ 0 h 4946592"/>
              <a:gd name="connsiteX4" fmla="*/ 363855 w 1900292"/>
              <a:gd name="connsiteY4" fmla="*/ 4946592 h 4946592"/>
              <a:gd name="connsiteX5" fmla="*/ 200210 w 1900292"/>
              <a:gd name="connsiteY5" fmla="*/ 4946592 h 4946592"/>
              <a:gd name="connsiteX6" fmla="*/ 163645 w 1900292"/>
              <a:gd name="connsiteY6" fmla="*/ 4946592 h 4946592"/>
              <a:gd name="connsiteX7" fmla="*/ 0 w 1900292"/>
              <a:gd name="connsiteY7" fmla="*/ 4946592 h 494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292" h="4946592">
                <a:moveTo>
                  <a:pt x="1536438" y="0"/>
                </a:moveTo>
                <a:lnTo>
                  <a:pt x="1700083" y="0"/>
                </a:lnTo>
                <a:lnTo>
                  <a:pt x="1736647" y="0"/>
                </a:lnTo>
                <a:lnTo>
                  <a:pt x="1900292" y="0"/>
                </a:lnTo>
                <a:lnTo>
                  <a:pt x="363855" y="4946592"/>
                </a:lnTo>
                <a:lnTo>
                  <a:pt x="200210" y="4946592"/>
                </a:lnTo>
                <a:lnTo>
                  <a:pt x="163645" y="4946592"/>
                </a:lnTo>
                <a:lnTo>
                  <a:pt x="0" y="4946592"/>
                </a:lnTo>
                <a:close/>
              </a:path>
            </a:pathLst>
          </a:cu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ea typeface="字魂59号-创粗黑"/>
              <a:cs typeface="+mn-ea"/>
              <a:sym typeface="+mn-lt"/>
            </a:endParaRPr>
          </a:p>
        </p:txBody>
      </p:sp>
      <p:sp>
        <p:nvSpPr>
          <p:cNvPr id="22" name="文本框 21"/>
          <p:cNvSpPr txBox="1"/>
          <p:nvPr/>
        </p:nvSpPr>
        <p:spPr>
          <a:xfrm>
            <a:off x="2377709" y="2272144"/>
            <a:ext cx="4339650" cy="646331"/>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500"/>
              </a:spcBef>
              <a:spcAft>
                <a:spcPts val="0"/>
              </a:spcAft>
              <a:buClrTx/>
              <a:buSzTx/>
              <a:buFontTx/>
              <a:buNone/>
              <a:tabLst/>
              <a:defRPr/>
            </a:pPr>
            <a:r>
              <a:rPr kumimoji="0" lang="zh-CN" altLang="en-US" sz="3600" b="1" i="0" u="none" strike="noStrike" kern="100" cap="none" spc="0" normalizeH="0" baseline="0" noProof="0" dirty="0">
                <a:ln>
                  <a:noFill/>
                </a:ln>
                <a:solidFill>
                  <a:prstClr val="black">
                    <a:lumMod val="75000"/>
                    <a:lumOff val="25000"/>
                  </a:prstClr>
                </a:solidFill>
                <a:effectLst/>
                <a:uLnTx/>
                <a:uFillTx/>
                <a:ea typeface="字魂59号-创粗黑"/>
                <a:cs typeface="+mn-ea"/>
                <a:sym typeface="+mn-lt"/>
              </a:rPr>
              <a:t>系统实现及指标评估</a:t>
            </a:r>
          </a:p>
        </p:txBody>
      </p:sp>
      <p:sp>
        <p:nvSpPr>
          <p:cNvPr id="23" name="文本框 22"/>
          <p:cNvSpPr txBox="1"/>
          <p:nvPr/>
        </p:nvSpPr>
        <p:spPr>
          <a:xfrm>
            <a:off x="2556966" y="3111939"/>
            <a:ext cx="4373251" cy="281937"/>
          </a:xfrm>
          <a:prstGeom prst="rect">
            <a:avLst/>
          </a:prstGeom>
          <a:noFill/>
        </p:spPr>
        <p:txBody>
          <a:bodyPr wrap="square" rtlCol="0">
            <a:spAutoFit/>
            <a:scene3d>
              <a:camera prst="orthographicFront"/>
              <a:lightRig rig="threePt" dir="t"/>
            </a:scene3d>
            <a:sp3d contourW="12700"/>
          </a:bodyPr>
          <a:lstStyle/>
          <a:p>
            <a:pPr lvl="0">
              <a:lnSpc>
                <a:spcPct val="120000"/>
              </a:lnSpc>
            </a:pPr>
            <a:r>
              <a:rPr lang="en-US" altLang="zh-CN" sz="1100" dirty="0">
                <a:solidFill>
                  <a:prstClr val="white">
                    <a:lumMod val="50000"/>
                  </a:prstClr>
                </a:solidFill>
                <a:cs typeface="+mn-ea"/>
                <a:sym typeface="+mn-lt"/>
              </a:rPr>
              <a:t>System realization and index evaluation</a:t>
            </a:r>
          </a:p>
        </p:txBody>
      </p:sp>
      <p:cxnSp>
        <p:nvCxnSpPr>
          <p:cNvPr id="24" name="直接连接符 23"/>
          <p:cNvCxnSpPr/>
          <p:nvPr/>
        </p:nvCxnSpPr>
        <p:spPr>
          <a:xfrm>
            <a:off x="2651484" y="3014641"/>
            <a:ext cx="3578660" cy="1132"/>
          </a:xfrm>
          <a:prstGeom prst="line">
            <a:avLst/>
          </a:prstGeom>
          <a:ln w="28575">
            <a:gradFill flip="none" rotWithShape="1">
              <a:gsLst>
                <a:gs pos="0">
                  <a:srgbClr val="115D9B"/>
                </a:gs>
                <a:gs pos="100000">
                  <a:srgbClr val="1373B7"/>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879923" y="2134694"/>
            <a:ext cx="1438663" cy="2185214"/>
          </a:xfrm>
          <a:prstGeom prst="rect">
            <a:avLst/>
          </a:prstGeom>
          <a:noFill/>
        </p:spPr>
        <p:txBody>
          <a:bodyPr wrap="none" rtlCol="0">
            <a:spAutoFit/>
            <a:scene3d>
              <a:camera prst="orthographicFront"/>
              <a:lightRig rig="threePt" dir="t"/>
            </a:scene3d>
            <a:sp3d contourW="12700"/>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4800" b="0" i="1" u="none" strike="noStrike" kern="1200" cap="none" spc="0" normalizeH="0" baseline="0" noProof="0" dirty="0">
                <a:ln>
                  <a:noFill/>
                </a:ln>
                <a:gradFill>
                  <a:gsLst>
                    <a:gs pos="0">
                      <a:srgbClr val="1373B7"/>
                    </a:gs>
                    <a:gs pos="100000">
                      <a:srgbClr val="115D9B"/>
                    </a:gs>
                  </a:gsLst>
                  <a:lin ang="5400000" scaled="1"/>
                </a:gradFill>
                <a:effectLst/>
                <a:uLnTx/>
                <a:uFillTx/>
                <a:ea typeface="字魂59号-创粗黑"/>
                <a:cs typeface="+mn-ea"/>
                <a:sym typeface="+mn-lt"/>
              </a:rPr>
              <a:t>PART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8800" b="1" i="1" u="none" strike="noStrike" kern="1200" cap="none" spc="0" normalizeH="0" baseline="0" noProof="0" dirty="0">
                <a:ln>
                  <a:noFill/>
                </a:ln>
                <a:gradFill>
                  <a:gsLst>
                    <a:gs pos="0">
                      <a:srgbClr val="1373B7"/>
                    </a:gs>
                    <a:gs pos="100000">
                      <a:srgbClr val="115D9B"/>
                    </a:gs>
                  </a:gsLst>
                  <a:lin ang="5400000" scaled="1"/>
                </a:gradFill>
                <a:effectLst/>
                <a:uLnTx/>
                <a:uFillTx/>
                <a:ea typeface="字魂59号-创粗黑"/>
                <a:cs typeface="+mn-ea"/>
                <a:sym typeface="+mn-lt"/>
              </a:rPr>
              <a:t>03</a:t>
            </a:r>
            <a:endParaRPr kumimoji="0" lang="zh-CN" altLang="en-US" sz="8800" b="1" i="1" u="none" strike="noStrike" kern="1200" cap="none" spc="0" normalizeH="0" baseline="0" noProof="0" dirty="0">
              <a:ln>
                <a:noFill/>
              </a:ln>
              <a:gradFill>
                <a:gsLst>
                  <a:gs pos="0">
                    <a:srgbClr val="1373B7"/>
                  </a:gs>
                  <a:gs pos="100000">
                    <a:srgbClr val="115D9B"/>
                  </a:gs>
                </a:gsLst>
                <a:lin ang="5400000" scaled="1"/>
              </a:gradFill>
              <a:effectLst/>
              <a:uLnTx/>
              <a:uFillTx/>
              <a:ea typeface="字魂59号-创粗黑"/>
              <a:cs typeface="+mn-ea"/>
              <a:sym typeface="+mn-lt"/>
            </a:endParaRPr>
          </a:p>
        </p:txBody>
      </p:sp>
      <p:sp>
        <p:nvSpPr>
          <p:cNvPr id="26" name="文本框 25"/>
          <p:cNvSpPr txBox="1"/>
          <p:nvPr/>
        </p:nvSpPr>
        <p:spPr>
          <a:xfrm>
            <a:off x="2518279" y="3875945"/>
            <a:ext cx="1556836" cy="400110"/>
          </a:xfrm>
          <a:prstGeom prst="rect">
            <a:avLst/>
          </a:prstGeom>
          <a:noFill/>
        </p:spPr>
        <p:txBody>
          <a:bodyPr wrap="none" rtlCol="0">
            <a:spAutoFit/>
            <a:scene3d>
              <a:camera prst="orthographicFront"/>
              <a:lightRig rig="threePt" dir="t"/>
            </a:scene3d>
            <a:sp3d contourW="12700"/>
          </a:bodyPr>
          <a:lstStyle/>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ea typeface="字魂59号-创粗黑"/>
                <a:cs typeface="+mn-ea"/>
                <a:sym typeface="+mn-lt"/>
              </a:rPr>
              <a:t>系统实现</a:t>
            </a:r>
          </a:p>
        </p:txBody>
      </p:sp>
      <p:sp>
        <p:nvSpPr>
          <p:cNvPr id="28" name="文本框 27"/>
          <p:cNvSpPr txBox="1"/>
          <p:nvPr/>
        </p:nvSpPr>
        <p:spPr>
          <a:xfrm>
            <a:off x="2518279" y="4319909"/>
            <a:ext cx="1556836" cy="400110"/>
          </a:xfrm>
          <a:prstGeom prst="rect">
            <a:avLst/>
          </a:prstGeom>
          <a:noFill/>
        </p:spPr>
        <p:txBody>
          <a:bodyPr wrap="none" rtlCol="0">
            <a:spAutoFit/>
            <a:scene3d>
              <a:camera prst="orthographicFront"/>
              <a:lightRig rig="threePt" dir="t"/>
            </a:scene3d>
            <a:sp3d contourW="12700"/>
          </a:bodyPr>
          <a:lstStyle/>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ea typeface="字魂59号-创粗黑"/>
                <a:cs typeface="+mn-ea"/>
                <a:sym typeface="+mn-lt"/>
              </a:rPr>
              <a:t>指标评估</a:t>
            </a:r>
          </a:p>
        </p:txBody>
      </p:sp>
    </p:spTree>
    <p:extLst>
      <p:ext uri="{BB962C8B-B14F-4D97-AF65-F5344CB8AC3E}">
        <p14:creationId xmlns:p14="http://schemas.microsoft.com/office/powerpoint/2010/main" val="85843672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37933" y="453458"/>
            <a:ext cx="10316135" cy="587853"/>
            <a:chOff x="937933" y="453458"/>
            <a:chExt cx="10316135" cy="587853"/>
          </a:xfrm>
        </p:grpSpPr>
        <p:sp>
          <p:nvSpPr>
            <p:cNvPr id="34" name="矩形 33"/>
            <p:cNvSpPr/>
            <p:nvPr/>
          </p:nvSpPr>
          <p:spPr>
            <a:xfrm>
              <a:off x="4081916" y="453458"/>
              <a:ext cx="4081333" cy="58785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tx1">
                      <a:lumMod val="75000"/>
                      <a:lumOff val="25000"/>
                    </a:schemeClr>
                  </a:solidFill>
                  <a:cs typeface="+mn-ea"/>
                  <a:sym typeface="+mn-lt"/>
                </a:rPr>
                <a:t>系统实现</a:t>
              </a:r>
            </a:p>
          </p:txBody>
        </p:sp>
        <p:cxnSp>
          <p:nvCxnSpPr>
            <p:cNvPr id="31" name="直接连接符 30">
              <a:extLst>
                <a:ext uri="{FF2B5EF4-FFF2-40B4-BE49-F238E27FC236}">
                  <a16:creationId xmlns:a16="http://schemas.microsoft.com/office/drawing/2014/main" id="{FCC28639-B7C7-49A4-AE99-CE4F03B972C8}"/>
                </a:ext>
              </a:extLst>
            </p:cNvPr>
            <p:cNvCxnSpPr>
              <a:cxnSpLocks/>
            </p:cNvCxnSpPr>
            <p:nvPr/>
          </p:nvCxnSpPr>
          <p:spPr>
            <a:xfrm>
              <a:off x="937933" y="736260"/>
              <a:ext cx="34612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E4EB0F2-71E1-460A-843C-CF97D2DD98FB}"/>
                </a:ext>
              </a:extLst>
            </p:cNvPr>
            <p:cNvCxnSpPr>
              <a:cxnSpLocks/>
            </p:cNvCxnSpPr>
            <p:nvPr/>
          </p:nvCxnSpPr>
          <p:spPr>
            <a:xfrm>
              <a:off x="7845944" y="736260"/>
              <a:ext cx="340812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2927" y="5506721"/>
            <a:ext cx="1357935" cy="1351279"/>
          </a:xfrm>
          <a:prstGeom prst="rect">
            <a:avLst/>
          </a:prstGeom>
        </p:spPr>
      </p:pic>
      <p:sp>
        <p:nvSpPr>
          <p:cNvPr id="11" name="Rectangle 17">
            <a:extLst>
              <a:ext uri="{FF2B5EF4-FFF2-40B4-BE49-F238E27FC236}">
                <a16:creationId xmlns:a16="http://schemas.microsoft.com/office/drawing/2014/main" id="{D268D47F-8B5D-4813-9459-3559A4AC0890}"/>
              </a:ext>
            </a:extLst>
          </p:cNvPr>
          <p:cNvSpPr>
            <a:spLocks noChangeArrowheads="1"/>
          </p:cNvSpPr>
          <p:nvPr/>
        </p:nvSpPr>
        <p:spPr bwMode="auto">
          <a:xfrm>
            <a:off x="1365250" y="4000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18">
            <a:extLst>
              <a:ext uri="{FF2B5EF4-FFF2-40B4-BE49-F238E27FC236}">
                <a16:creationId xmlns:a16="http://schemas.microsoft.com/office/drawing/2014/main" id="{D4C5EE1C-62C0-4FBB-936F-80B0911009C9}"/>
              </a:ext>
            </a:extLst>
          </p:cNvPr>
          <p:cNvSpPr>
            <a:spLocks noChangeArrowheads="1"/>
          </p:cNvSpPr>
          <p:nvPr/>
        </p:nvSpPr>
        <p:spPr bwMode="auto">
          <a:xfrm>
            <a:off x="1365250" y="8636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2">
            <a:extLst>
              <a:ext uri="{FF2B5EF4-FFF2-40B4-BE49-F238E27FC236}">
                <a16:creationId xmlns:a16="http://schemas.microsoft.com/office/drawing/2014/main" id="{D36ABE3C-0548-4FE2-A4A0-0A7F1B5440B6}"/>
              </a:ext>
            </a:extLst>
          </p:cNvPr>
          <p:cNvSpPr>
            <a:spLocks noChangeArrowheads="1"/>
          </p:cNvSpPr>
          <p:nvPr/>
        </p:nvSpPr>
        <p:spPr bwMode="auto">
          <a:xfrm>
            <a:off x="870517" y="309529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3">
            <a:extLst>
              <a:ext uri="{FF2B5EF4-FFF2-40B4-BE49-F238E27FC236}">
                <a16:creationId xmlns:a16="http://schemas.microsoft.com/office/drawing/2014/main" id="{E92075D8-90CE-431A-A8F5-8952BEC09B9E}"/>
              </a:ext>
            </a:extLst>
          </p:cNvPr>
          <p:cNvSpPr>
            <a:spLocks noChangeArrowheads="1"/>
          </p:cNvSpPr>
          <p:nvPr/>
        </p:nvSpPr>
        <p:spPr bwMode="auto">
          <a:xfrm>
            <a:off x="870517" y="116233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9" name="图片 18">
            <a:extLst>
              <a:ext uri="{FF2B5EF4-FFF2-40B4-BE49-F238E27FC236}">
                <a16:creationId xmlns:a16="http://schemas.microsoft.com/office/drawing/2014/main" id="{5AA3FE81-EAF2-428C-95E5-A9B961CE5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6554" y="1484914"/>
            <a:ext cx="3642945" cy="4609334"/>
          </a:xfrm>
          <a:prstGeom prst="rect">
            <a:avLst/>
          </a:prstGeom>
        </p:spPr>
      </p:pic>
      <p:sp>
        <p:nvSpPr>
          <p:cNvPr id="21" name="文本框 20">
            <a:extLst>
              <a:ext uri="{FF2B5EF4-FFF2-40B4-BE49-F238E27FC236}">
                <a16:creationId xmlns:a16="http://schemas.microsoft.com/office/drawing/2014/main" id="{413DCA38-98AC-47F0-8AC7-4557735A5E5C}"/>
              </a:ext>
            </a:extLst>
          </p:cNvPr>
          <p:cNvSpPr txBox="1"/>
          <p:nvPr/>
        </p:nvSpPr>
        <p:spPr>
          <a:xfrm>
            <a:off x="6122582" y="2311301"/>
            <a:ext cx="4764418" cy="2117246"/>
          </a:xfrm>
          <a:prstGeom prst="rect">
            <a:avLst/>
          </a:prstGeom>
          <a:noFill/>
        </p:spPr>
        <p:txBody>
          <a:bodyPr wrap="square">
            <a:spAutoFit/>
          </a:bodyPr>
          <a:lstStyle/>
          <a:p>
            <a:pPr indent="304800" algn="just">
              <a:lnSpc>
                <a:spcPct val="150000"/>
              </a:lnSpc>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本文将</a:t>
            </a:r>
            <a:r>
              <a:rPr lang="zh-CN" altLang="en-US" b="1" kern="100" dirty="0">
                <a:effectLst/>
                <a:latin typeface="Times New Roman" panose="02020603050405020304" pitchFamily="18" charset="0"/>
                <a:ea typeface="宋体" panose="02010600030101010101" pitchFamily="2" charset="-122"/>
                <a:cs typeface="Times New Roman" panose="02020603050405020304" pitchFamily="18" charset="0"/>
              </a:rPr>
              <a:t>基于深度学习的行人跟踪系统</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分为三个模块</a:t>
            </a: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b="1" kern="100" dirty="0">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基于</a:t>
            </a:r>
            <a:r>
              <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rPr>
              <a:t>Android</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平台的视频图像采集系统</a:t>
            </a:r>
            <a:r>
              <a:rPr lang="zh-CN" altLang="en-US"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b="1" kern="100" dirty="0">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基于</a:t>
            </a:r>
            <a:r>
              <a:rPr lang="en-US" altLang="zh-CN" b="1" kern="100" dirty="0" err="1">
                <a:effectLst/>
                <a:latin typeface="Times New Roman" panose="02020603050405020304" pitchFamily="18" charset="0"/>
                <a:ea typeface="宋体" panose="02010600030101010101" pitchFamily="2" charset="-122"/>
                <a:cs typeface="Times New Roman" panose="02020603050405020304" pitchFamily="18" charset="0"/>
              </a:rPr>
              <a:t>PyTorch</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平台的数据处理系统</a:t>
            </a: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3.</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基于</a:t>
            </a:r>
            <a:r>
              <a:rPr lang="en-US" altLang="zh-CN" b="1" kern="100" dirty="0" err="1">
                <a:effectLst/>
                <a:latin typeface="Times New Roman" panose="02020603050405020304" pitchFamily="18" charset="0"/>
                <a:ea typeface="宋体" panose="02010600030101010101" pitchFamily="2" charset="-122"/>
                <a:cs typeface="Times New Roman" panose="02020603050405020304" pitchFamily="18" charset="0"/>
              </a:rPr>
              <a:t>JavaWeb</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的展示系统</a:t>
            </a:r>
            <a:r>
              <a:rPr lang="zh-CN" altLang="en-US"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3689347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37933" y="453458"/>
            <a:ext cx="10316135" cy="587853"/>
            <a:chOff x="937933" y="453458"/>
            <a:chExt cx="10316135" cy="587853"/>
          </a:xfrm>
        </p:grpSpPr>
        <p:sp>
          <p:nvSpPr>
            <p:cNvPr id="34" name="矩形 33"/>
            <p:cNvSpPr/>
            <p:nvPr/>
          </p:nvSpPr>
          <p:spPr>
            <a:xfrm>
              <a:off x="4081916" y="453458"/>
              <a:ext cx="4081333" cy="58785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tx1">
                      <a:lumMod val="75000"/>
                      <a:lumOff val="25000"/>
                    </a:schemeClr>
                  </a:solidFill>
                  <a:cs typeface="+mn-ea"/>
                  <a:sym typeface="+mn-lt"/>
                </a:rPr>
                <a:t>系统实现</a:t>
              </a:r>
            </a:p>
          </p:txBody>
        </p:sp>
        <p:cxnSp>
          <p:nvCxnSpPr>
            <p:cNvPr id="31" name="直接连接符 30">
              <a:extLst>
                <a:ext uri="{FF2B5EF4-FFF2-40B4-BE49-F238E27FC236}">
                  <a16:creationId xmlns:a16="http://schemas.microsoft.com/office/drawing/2014/main" id="{FCC28639-B7C7-49A4-AE99-CE4F03B972C8}"/>
                </a:ext>
              </a:extLst>
            </p:cNvPr>
            <p:cNvCxnSpPr>
              <a:cxnSpLocks/>
            </p:cNvCxnSpPr>
            <p:nvPr/>
          </p:nvCxnSpPr>
          <p:spPr>
            <a:xfrm>
              <a:off x="937933" y="736260"/>
              <a:ext cx="34612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E4EB0F2-71E1-460A-843C-CF97D2DD98FB}"/>
                </a:ext>
              </a:extLst>
            </p:cNvPr>
            <p:cNvCxnSpPr>
              <a:cxnSpLocks/>
            </p:cNvCxnSpPr>
            <p:nvPr/>
          </p:nvCxnSpPr>
          <p:spPr>
            <a:xfrm>
              <a:off x="7845944" y="736260"/>
              <a:ext cx="340812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2927" y="5506721"/>
            <a:ext cx="1357935" cy="1351279"/>
          </a:xfrm>
          <a:prstGeom prst="rect">
            <a:avLst/>
          </a:prstGeom>
        </p:spPr>
      </p:pic>
      <p:sp>
        <p:nvSpPr>
          <p:cNvPr id="11" name="Rectangle 17">
            <a:extLst>
              <a:ext uri="{FF2B5EF4-FFF2-40B4-BE49-F238E27FC236}">
                <a16:creationId xmlns:a16="http://schemas.microsoft.com/office/drawing/2014/main" id="{D268D47F-8B5D-4813-9459-3559A4AC0890}"/>
              </a:ext>
            </a:extLst>
          </p:cNvPr>
          <p:cNvSpPr>
            <a:spLocks noChangeArrowheads="1"/>
          </p:cNvSpPr>
          <p:nvPr/>
        </p:nvSpPr>
        <p:spPr bwMode="auto">
          <a:xfrm>
            <a:off x="1365250" y="4000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18">
            <a:extLst>
              <a:ext uri="{FF2B5EF4-FFF2-40B4-BE49-F238E27FC236}">
                <a16:creationId xmlns:a16="http://schemas.microsoft.com/office/drawing/2014/main" id="{D4C5EE1C-62C0-4FBB-936F-80B0911009C9}"/>
              </a:ext>
            </a:extLst>
          </p:cNvPr>
          <p:cNvSpPr>
            <a:spLocks noChangeArrowheads="1"/>
          </p:cNvSpPr>
          <p:nvPr/>
        </p:nvSpPr>
        <p:spPr bwMode="auto">
          <a:xfrm>
            <a:off x="1365250" y="8636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2">
            <a:extLst>
              <a:ext uri="{FF2B5EF4-FFF2-40B4-BE49-F238E27FC236}">
                <a16:creationId xmlns:a16="http://schemas.microsoft.com/office/drawing/2014/main" id="{D36ABE3C-0548-4FE2-A4A0-0A7F1B5440B6}"/>
              </a:ext>
            </a:extLst>
          </p:cNvPr>
          <p:cNvSpPr>
            <a:spLocks noChangeArrowheads="1"/>
          </p:cNvSpPr>
          <p:nvPr/>
        </p:nvSpPr>
        <p:spPr bwMode="auto">
          <a:xfrm>
            <a:off x="870517" y="309529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3">
            <a:extLst>
              <a:ext uri="{FF2B5EF4-FFF2-40B4-BE49-F238E27FC236}">
                <a16:creationId xmlns:a16="http://schemas.microsoft.com/office/drawing/2014/main" id="{E92075D8-90CE-431A-A8F5-8952BEC09B9E}"/>
              </a:ext>
            </a:extLst>
          </p:cNvPr>
          <p:cNvSpPr>
            <a:spLocks noChangeArrowheads="1"/>
          </p:cNvSpPr>
          <p:nvPr/>
        </p:nvSpPr>
        <p:spPr bwMode="auto">
          <a:xfrm>
            <a:off x="870517" y="116233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5" name="图片 14">
            <a:extLst>
              <a:ext uri="{FF2B5EF4-FFF2-40B4-BE49-F238E27FC236}">
                <a16:creationId xmlns:a16="http://schemas.microsoft.com/office/drawing/2014/main" id="{C91C1FDB-F815-4250-917E-8B22D9ADBF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45227" y="1054169"/>
            <a:ext cx="6876325" cy="3725393"/>
          </a:xfrm>
          <a:prstGeom prst="rect">
            <a:avLst/>
          </a:prstGeom>
        </p:spPr>
      </p:pic>
      <p:sp>
        <p:nvSpPr>
          <p:cNvPr id="16" name="文本框 15">
            <a:extLst>
              <a:ext uri="{FF2B5EF4-FFF2-40B4-BE49-F238E27FC236}">
                <a16:creationId xmlns:a16="http://schemas.microsoft.com/office/drawing/2014/main" id="{0A64A0A5-9576-4C91-B22A-536F93E6A54C}"/>
              </a:ext>
            </a:extLst>
          </p:cNvPr>
          <p:cNvSpPr txBox="1"/>
          <p:nvPr/>
        </p:nvSpPr>
        <p:spPr>
          <a:xfrm>
            <a:off x="1260783" y="4740634"/>
            <a:ext cx="9099611" cy="1522917"/>
          </a:xfrm>
          <a:prstGeom prst="rect">
            <a:avLst/>
          </a:prstGeom>
          <a:noFill/>
        </p:spPr>
        <p:txBody>
          <a:bodyPr wrap="square">
            <a:spAutoFit/>
          </a:bodyPr>
          <a:lstStyle/>
          <a:p>
            <a:pPr indent="304800" algn="just">
              <a:lnSpc>
                <a:spcPct val="150000"/>
              </a:lnSpc>
            </a:pP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行人跟踪系统总体运行流程如图所示，采集设备终端实时采集视频监控数据</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然后经过</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视频编码之后推流到</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Nginx</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反向代理服务器上，视频图像处理服务器通过</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OpenCV</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进行收流，并使用算法</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进行推理，并将推理结果再次推流到</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Nginx</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上，后端服务器通过</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Flash Player</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进行收流，最终显示在网页上。</a:t>
            </a:r>
          </a:p>
        </p:txBody>
      </p:sp>
    </p:spTree>
    <p:extLst>
      <p:ext uri="{BB962C8B-B14F-4D97-AF65-F5344CB8AC3E}">
        <p14:creationId xmlns:p14="http://schemas.microsoft.com/office/powerpoint/2010/main" val="314620073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61222" y="1113503"/>
            <a:ext cx="4630994" cy="4630994"/>
          </a:xfrm>
          <a:prstGeom prst="ellipse">
            <a:avLst/>
          </a:prstGeom>
          <a:noFill/>
          <a:ln w="28575">
            <a:gradFill>
              <a:gsLst>
                <a:gs pos="0">
                  <a:srgbClr val="1373B7"/>
                </a:gs>
                <a:gs pos="100000">
                  <a:srgbClr val="115D9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378313" y="1430594"/>
            <a:ext cx="3996812" cy="3996812"/>
          </a:xfrm>
          <a:prstGeom prst="ellipse">
            <a:avLst/>
          </a:pr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665911" y="1718192"/>
            <a:ext cx="3421616" cy="3421616"/>
          </a:xfrm>
          <a:prstGeom prst="ellipse">
            <a:avLst/>
          </a:prstGeom>
          <a:gradFill flip="none" rotWithShape="1">
            <a:gsLst>
              <a:gs pos="0">
                <a:srgbClr val="1373B7"/>
              </a:gs>
              <a:gs pos="100000">
                <a:srgbClr val="115D9B"/>
              </a:gs>
            </a:gsLst>
            <a:lin ang="135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1907678" y="-855397"/>
            <a:ext cx="8568794" cy="8568794"/>
          </a:xfrm>
          <a:prstGeom prst="ellipse">
            <a:avLst/>
          </a:prstGeom>
          <a:noFill/>
          <a:ln w="28575">
            <a:gradFill>
              <a:gsLst>
                <a:gs pos="0">
                  <a:srgbClr val="1373B7"/>
                </a:gs>
                <a:gs pos="100000">
                  <a:srgbClr val="115D9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396524" y="2382560"/>
            <a:ext cx="1200329" cy="2092881"/>
          </a:xfrm>
          <a:prstGeom prst="rect">
            <a:avLst/>
          </a:prstGeom>
          <a:noFill/>
        </p:spPr>
        <p:txBody>
          <a:bodyPr vert="eaVert" wrap="none" rtlCol="0">
            <a:spAutoFit/>
          </a:bodyPr>
          <a:lstStyle/>
          <a:p>
            <a:pPr algn="ctr"/>
            <a:r>
              <a:rPr lang="zh-CN" altLang="en-US" sz="6600" b="1" dirty="0">
                <a:solidFill>
                  <a:schemeClr val="bg1"/>
                </a:solidFill>
                <a:cs typeface="+mn-ea"/>
                <a:sym typeface="+mn-lt"/>
              </a:rPr>
              <a:t>目  录</a:t>
            </a:r>
          </a:p>
        </p:txBody>
      </p:sp>
      <p:sp>
        <p:nvSpPr>
          <p:cNvPr id="5" name="矩形 4"/>
          <p:cNvSpPr/>
          <p:nvPr/>
        </p:nvSpPr>
        <p:spPr>
          <a:xfrm>
            <a:off x="2633639" y="2286380"/>
            <a:ext cx="723275" cy="2285241"/>
          </a:xfrm>
          <a:prstGeom prst="rect">
            <a:avLst/>
          </a:prstGeom>
        </p:spPr>
        <p:txBody>
          <a:bodyPr vert="eaVert" wrap="square">
            <a:spAutoFit/>
          </a:bodyPr>
          <a:lstStyle/>
          <a:p>
            <a:pPr algn="dist"/>
            <a:r>
              <a:rPr lang="zh-CN" altLang="en-US" sz="3500" dirty="0">
                <a:solidFill>
                  <a:schemeClr val="bg1"/>
                </a:solidFill>
                <a:cs typeface="+mn-ea"/>
                <a:sym typeface="+mn-lt"/>
              </a:rPr>
              <a:t>Content</a:t>
            </a:r>
            <a:r>
              <a:rPr lang="en-US" altLang="zh-CN" sz="3500" dirty="0">
                <a:solidFill>
                  <a:schemeClr val="bg1"/>
                </a:solidFill>
                <a:cs typeface="+mn-ea"/>
                <a:sym typeface="+mn-lt"/>
              </a:rPr>
              <a:t>s</a:t>
            </a:r>
            <a:endParaRPr lang="zh-CN" altLang="en-US" sz="3500" dirty="0">
              <a:solidFill>
                <a:schemeClr val="bg1"/>
              </a:solidFill>
              <a:cs typeface="+mn-ea"/>
              <a:sym typeface="+mn-lt"/>
            </a:endParaRPr>
          </a:p>
        </p:txBody>
      </p:sp>
      <p:sp>
        <p:nvSpPr>
          <p:cNvPr id="28" name="椭圆 27"/>
          <p:cNvSpPr/>
          <p:nvPr/>
        </p:nvSpPr>
        <p:spPr>
          <a:xfrm>
            <a:off x="5592106" y="725352"/>
            <a:ext cx="712838" cy="712838"/>
          </a:xfrm>
          <a:prstGeom prst="ellipse">
            <a:avLst/>
          </a:pr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cs typeface="+mn-ea"/>
                <a:sym typeface="+mn-lt"/>
              </a:rPr>
              <a:t>1</a:t>
            </a:r>
            <a:endParaRPr lang="zh-CN" altLang="en-US" sz="3000" dirty="0">
              <a:cs typeface="+mn-ea"/>
              <a:sym typeface="+mn-lt"/>
            </a:endParaRPr>
          </a:p>
        </p:txBody>
      </p:sp>
      <p:sp>
        <p:nvSpPr>
          <p:cNvPr id="29" name="椭圆 28"/>
          <p:cNvSpPr/>
          <p:nvPr/>
        </p:nvSpPr>
        <p:spPr>
          <a:xfrm>
            <a:off x="5592106" y="5357977"/>
            <a:ext cx="712838" cy="712838"/>
          </a:xfrm>
          <a:prstGeom prst="ellipse">
            <a:avLst/>
          </a:pr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cs typeface="+mn-ea"/>
                <a:sym typeface="+mn-lt"/>
              </a:rPr>
              <a:t>4</a:t>
            </a:r>
            <a:endParaRPr lang="zh-CN" altLang="en-US" sz="3000" dirty="0">
              <a:cs typeface="+mn-ea"/>
              <a:sym typeface="+mn-lt"/>
            </a:endParaRPr>
          </a:p>
        </p:txBody>
      </p:sp>
      <p:sp>
        <p:nvSpPr>
          <p:cNvPr id="30" name="椭圆 29"/>
          <p:cNvSpPr/>
          <p:nvPr/>
        </p:nvSpPr>
        <p:spPr>
          <a:xfrm>
            <a:off x="6241096" y="2234001"/>
            <a:ext cx="712838" cy="712838"/>
          </a:xfrm>
          <a:prstGeom prst="ellipse">
            <a:avLst/>
          </a:pr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cs typeface="+mn-ea"/>
                <a:sym typeface="+mn-lt"/>
              </a:rPr>
              <a:t>2</a:t>
            </a:r>
            <a:endParaRPr lang="zh-CN" altLang="en-US" sz="3000" dirty="0">
              <a:cs typeface="+mn-ea"/>
              <a:sym typeface="+mn-lt"/>
            </a:endParaRPr>
          </a:p>
        </p:txBody>
      </p:sp>
      <p:sp>
        <p:nvSpPr>
          <p:cNvPr id="31" name="椭圆 30"/>
          <p:cNvSpPr/>
          <p:nvPr/>
        </p:nvSpPr>
        <p:spPr>
          <a:xfrm>
            <a:off x="6241096" y="3855020"/>
            <a:ext cx="712838" cy="712838"/>
          </a:xfrm>
          <a:prstGeom prst="ellipse">
            <a:avLst/>
          </a:pr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cs typeface="+mn-ea"/>
                <a:sym typeface="+mn-lt"/>
              </a:rPr>
              <a:t>3</a:t>
            </a:r>
            <a:endParaRPr lang="zh-CN" altLang="en-US" sz="3000" dirty="0">
              <a:cs typeface="+mn-ea"/>
              <a:sym typeface="+mn-lt"/>
            </a:endParaRPr>
          </a:p>
        </p:txBody>
      </p:sp>
      <p:grpSp>
        <p:nvGrpSpPr>
          <p:cNvPr id="47" name="组合 46"/>
          <p:cNvGrpSpPr/>
          <p:nvPr/>
        </p:nvGrpSpPr>
        <p:grpSpPr>
          <a:xfrm>
            <a:off x="7348141" y="2231916"/>
            <a:ext cx="4675201" cy="717008"/>
            <a:chOff x="5085486" y="2080408"/>
            <a:chExt cx="4675201" cy="717008"/>
          </a:xfrm>
        </p:grpSpPr>
        <p:sp>
          <p:nvSpPr>
            <p:cNvPr id="40" name="文本框 39">
              <a:extLst>
                <a:ext uri="{FF2B5EF4-FFF2-40B4-BE49-F238E27FC236}">
                  <a16:creationId xmlns:a16="http://schemas.microsoft.com/office/drawing/2014/main" id="{ACE418CE-776D-4E5E-92EA-507C78E8355D}"/>
                </a:ext>
              </a:extLst>
            </p:cNvPr>
            <p:cNvSpPr txBox="1"/>
            <p:nvPr/>
          </p:nvSpPr>
          <p:spPr>
            <a:xfrm>
              <a:off x="5085486" y="2080408"/>
              <a:ext cx="4654323" cy="523220"/>
            </a:xfrm>
            <a:prstGeom prst="rect">
              <a:avLst/>
            </a:prstGeom>
            <a:noFill/>
          </p:spPr>
          <p:txBody>
            <a:bodyPr wrap="square" rtlCol="0">
              <a:spAutoFit/>
            </a:bodyPr>
            <a:lstStyle/>
            <a:p>
              <a:pPr>
                <a:spcBef>
                  <a:spcPct val="0"/>
                </a:spcBef>
              </a:pPr>
              <a:r>
                <a:rPr lang="zh-CN" altLang="en-US" sz="2800" b="1" dirty="0">
                  <a:solidFill>
                    <a:srgbClr val="404040"/>
                  </a:solidFill>
                  <a:cs typeface="+mn-ea"/>
                  <a:sym typeface="+mn-lt"/>
                </a:rPr>
                <a:t>研究方法</a:t>
              </a:r>
            </a:p>
          </p:txBody>
        </p:sp>
        <p:sp>
          <p:nvSpPr>
            <p:cNvPr id="41" name="矩形 40">
              <a:extLst>
                <a:ext uri="{FF2B5EF4-FFF2-40B4-BE49-F238E27FC236}">
                  <a16:creationId xmlns:a16="http://schemas.microsoft.com/office/drawing/2014/main" id="{DBFB0468-B6E2-4734-88A9-772304A42C58}"/>
                </a:ext>
              </a:extLst>
            </p:cNvPr>
            <p:cNvSpPr/>
            <p:nvPr/>
          </p:nvSpPr>
          <p:spPr>
            <a:xfrm>
              <a:off x="5085486" y="2543500"/>
              <a:ext cx="4675201" cy="253916"/>
            </a:xfrm>
            <a:prstGeom prst="rect">
              <a:avLst/>
            </a:prstGeom>
          </p:spPr>
          <p:txBody>
            <a:bodyPr wrap="square">
              <a:spAutoFit/>
            </a:bodyPr>
            <a:lstStyle/>
            <a:p>
              <a:r>
                <a:rPr lang="en-US" altLang="zh-CN" sz="1050" b="0" i="0" dirty="0">
                  <a:solidFill>
                    <a:srgbClr val="2E3033"/>
                  </a:solidFill>
                  <a:effectLst/>
                  <a:latin typeface="Arial" panose="020B0604020202020204" pitchFamily="34" charset="0"/>
                </a:rPr>
                <a:t>research method</a:t>
              </a:r>
              <a:endParaRPr lang="en-US" altLang="zh-CN" sz="1050" dirty="0">
                <a:solidFill>
                  <a:schemeClr val="tx1">
                    <a:lumMod val="75000"/>
                    <a:lumOff val="25000"/>
                  </a:schemeClr>
                </a:solidFill>
                <a:cs typeface="+mn-ea"/>
                <a:sym typeface="+mn-lt"/>
              </a:endParaRPr>
            </a:p>
          </p:txBody>
        </p:sp>
      </p:grpSp>
      <p:grpSp>
        <p:nvGrpSpPr>
          <p:cNvPr id="48" name="组合 47"/>
          <p:cNvGrpSpPr/>
          <p:nvPr/>
        </p:nvGrpSpPr>
        <p:grpSpPr>
          <a:xfrm>
            <a:off x="7460427" y="3859415"/>
            <a:ext cx="4731573" cy="865631"/>
            <a:chOff x="5091092" y="3267435"/>
            <a:chExt cx="4731573" cy="865631"/>
          </a:xfrm>
        </p:grpSpPr>
        <p:sp>
          <p:nvSpPr>
            <p:cNvPr id="38" name="文本框 37">
              <a:extLst>
                <a:ext uri="{FF2B5EF4-FFF2-40B4-BE49-F238E27FC236}">
                  <a16:creationId xmlns:a16="http://schemas.microsoft.com/office/drawing/2014/main" id="{DBDB7D0B-7768-4F1C-A4DC-AA4665CF27ED}"/>
                </a:ext>
              </a:extLst>
            </p:cNvPr>
            <p:cNvSpPr txBox="1"/>
            <p:nvPr/>
          </p:nvSpPr>
          <p:spPr>
            <a:xfrm>
              <a:off x="5091092" y="3267435"/>
              <a:ext cx="3789039"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500"/>
                </a:spcBef>
                <a:spcAft>
                  <a:spcPts val="0"/>
                </a:spcAft>
                <a:buClrTx/>
                <a:buSzTx/>
                <a:buFontTx/>
                <a:buNone/>
                <a:tabLst/>
                <a:defRPr/>
              </a:pPr>
              <a:r>
                <a:rPr kumimoji="0" lang="zh-CN" altLang="en-US" sz="2800" b="1" i="0" u="none" strike="noStrike" kern="100" cap="none" spc="0" normalizeH="0" baseline="0" noProof="0" dirty="0">
                  <a:ln>
                    <a:noFill/>
                  </a:ln>
                  <a:solidFill>
                    <a:prstClr val="black">
                      <a:lumMod val="75000"/>
                      <a:lumOff val="25000"/>
                    </a:prstClr>
                  </a:solidFill>
                  <a:effectLst/>
                  <a:uLnTx/>
                  <a:uFillTx/>
                  <a:ea typeface="字魂59号-创粗黑"/>
                  <a:cs typeface="+mn-ea"/>
                  <a:sym typeface="+mn-lt"/>
                </a:rPr>
                <a:t>系统实现及指标评估</a:t>
              </a:r>
            </a:p>
          </p:txBody>
        </p:sp>
        <p:sp>
          <p:nvSpPr>
            <p:cNvPr id="42" name="矩形 41">
              <a:extLst>
                <a:ext uri="{FF2B5EF4-FFF2-40B4-BE49-F238E27FC236}">
                  <a16:creationId xmlns:a16="http://schemas.microsoft.com/office/drawing/2014/main" id="{44D25E0E-1E1B-435C-B437-7EF72F1FC458}"/>
                </a:ext>
              </a:extLst>
            </p:cNvPr>
            <p:cNvSpPr/>
            <p:nvPr/>
          </p:nvSpPr>
          <p:spPr>
            <a:xfrm>
              <a:off x="5119533" y="3717568"/>
              <a:ext cx="4703132" cy="415498"/>
            </a:xfrm>
            <a:prstGeom prst="rect">
              <a:avLst/>
            </a:prstGeom>
          </p:spPr>
          <p:txBody>
            <a:bodyPr wrap="square">
              <a:spAutoFit/>
            </a:bodyPr>
            <a:lstStyle/>
            <a:p>
              <a:pPr algn="l" rtl="0"/>
              <a:br>
                <a:rPr lang="en-US" altLang="zh-CN" sz="1050" b="0" i="0" u="none" strike="noStrike" dirty="0">
                  <a:solidFill>
                    <a:srgbClr val="666666"/>
                  </a:solidFill>
                  <a:effectLst/>
                  <a:latin typeface="Arial" panose="020B0604020202020204" pitchFamily="34" charset="0"/>
                  <a:hlinkClick r:id="rId3"/>
                </a:rPr>
              </a:br>
              <a:r>
                <a:rPr lang="en-US" altLang="zh-CN" sz="1050" b="0" i="0" dirty="0">
                  <a:solidFill>
                    <a:srgbClr val="333333"/>
                  </a:solidFill>
                  <a:effectLst/>
                  <a:latin typeface="Arial" panose="020B0604020202020204" pitchFamily="34" charset="0"/>
                </a:rPr>
                <a:t>System realization and index evaluation</a:t>
              </a:r>
            </a:p>
          </p:txBody>
        </p:sp>
      </p:grpSp>
      <p:grpSp>
        <p:nvGrpSpPr>
          <p:cNvPr id="49" name="组合 48"/>
          <p:cNvGrpSpPr/>
          <p:nvPr/>
        </p:nvGrpSpPr>
        <p:grpSpPr>
          <a:xfrm>
            <a:off x="6661116" y="5360367"/>
            <a:ext cx="4718867" cy="708059"/>
            <a:chOff x="5085486" y="5432815"/>
            <a:chExt cx="4718867" cy="708059"/>
          </a:xfrm>
        </p:grpSpPr>
        <p:sp>
          <p:nvSpPr>
            <p:cNvPr id="39" name="文本框 38">
              <a:extLst>
                <a:ext uri="{FF2B5EF4-FFF2-40B4-BE49-F238E27FC236}">
                  <a16:creationId xmlns:a16="http://schemas.microsoft.com/office/drawing/2014/main" id="{B4D30378-3830-48FC-9823-86C9498B994B}"/>
                </a:ext>
              </a:extLst>
            </p:cNvPr>
            <p:cNvSpPr txBox="1"/>
            <p:nvPr/>
          </p:nvSpPr>
          <p:spPr>
            <a:xfrm>
              <a:off x="5085486" y="5432815"/>
              <a:ext cx="3789039" cy="523220"/>
            </a:xfrm>
            <a:prstGeom prst="rect">
              <a:avLst/>
            </a:prstGeom>
            <a:noFill/>
          </p:spPr>
          <p:txBody>
            <a:bodyPr wrap="square" rtlCol="0">
              <a:spAutoFit/>
            </a:bodyPr>
            <a:lstStyle/>
            <a:p>
              <a:pPr>
                <a:spcBef>
                  <a:spcPct val="0"/>
                </a:spcBef>
              </a:pPr>
              <a:r>
                <a:rPr lang="zh-CN" altLang="en-US" sz="2800" b="1" dirty="0">
                  <a:solidFill>
                    <a:schemeClr val="tx1">
                      <a:lumMod val="75000"/>
                      <a:lumOff val="25000"/>
                    </a:schemeClr>
                  </a:solidFill>
                  <a:cs typeface="+mn-ea"/>
                  <a:sym typeface="+mn-lt"/>
                </a:rPr>
                <a:t>总结与展望</a:t>
              </a:r>
            </a:p>
          </p:txBody>
        </p:sp>
        <p:sp>
          <p:nvSpPr>
            <p:cNvPr id="43" name="矩形 42">
              <a:extLst>
                <a:ext uri="{FF2B5EF4-FFF2-40B4-BE49-F238E27FC236}">
                  <a16:creationId xmlns:a16="http://schemas.microsoft.com/office/drawing/2014/main" id="{876DDA7B-46B3-4ABB-B8C1-1ECB6F756EE1}"/>
                </a:ext>
              </a:extLst>
            </p:cNvPr>
            <p:cNvSpPr/>
            <p:nvPr/>
          </p:nvSpPr>
          <p:spPr>
            <a:xfrm>
              <a:off x="5119533" y="5886958"/>
              <a:ext cx="4684820" cy="253916"/>
            </a:xfrm>
            <a:prstGeom prst="rect">
              <a:avLst/>
            </a:prstGeom>
          </p:spPr>
          <p:txBody>
            <a:bodyPr wrap="square">
              <a:spAutoFit/>
            </a:bodyPr>
            <a:lstStyle/>
            <a:p>
              <a:r>
                <a:rPr lang="en-US" altLang="zh-CN" sz="1050" b="0" i="0" dirty="0">
                  <a:solidFill>
                    <a:srgbClr val="2E3033"/>
                  </a:solidFill>
                  <a:effectLst/>
                  <a:latin typeface="Arial" panose="020B0604020202020204" pitchFamily="34" charset="0"/>
                </a:rPr>
                <a:t>summary and prospect</a:t>
              </a:r>
              <a:endParaRPr lang="en-US" altLang="zh-CN" sz="1050" dirty="0">
                <a:solidFill>
                  <a:schemeClr val="tx1">
                    <a:lumMod val="75000"/>
                    <a:lumOff val="25000"/>
                  </a:schemeClr>
                </a:solidFill>
                <a:cs typeface="+mn-ea"/>
                <a:sym typeface="+mn-lt"/>
              </a:endParaRPr>
            </a:p>
          </p:txBody>
        </p:sp>
      </p:grpSp>
      <p:grpSp>
        <p:nvGrpSpPr>
          <p:cNvPr id="46" name="组合 45"/>
          <p:cNvGrpSpPr/>
          <p:nvPr/>
        </p:nvGrpSpPr>
        <p:grpSpPr>
          <a:xfrm>
            <a:off x="6661116" y="730753"/>
            <a:ext cx="4688387" cy="702037"/>
            <a:chOff x="4291781" y="619487"/>
            <a:chExt cx="4688387" cy="702037"/>
          </a:xfrm>
        </p:grpSpPr>
        <p:sp>
          <p:nvSpPr>
            <p:cNvPr id="44" name="文本框 43">
              <a:extLst>
                <a:ext uri="{FF2B5EF4-FFF2-40B4-BE49-F238E27FC236}">
                  <a16:creationId xmlns:a16="http://schemas.microsoft.com/office/drawing/2014/main" id="{7607C53C-8D3F-4EE6-AC77-FD7E5459E401}"/>
                </a:ext>
              </a:extLst>
            </p:cNvPr>
            <p:cNvSpPr txBox="1"/>
            <p:nvPr/>
          </p:nvSpPr>
          <p:spPr>
            <a:xfrm>
              <a:off x="4291781" y="619487"/>
              <a:ext cx="4588350" cy="523220"/>
            </a:xfrm>
            <a:prstGeom prst="rect">
              <a:avLst/>
            </a:prstGeom>
            <a:noFill/>
          </p:spPr>
          <p:txBody>
            <a:bodyPr wrap="square" rtlCol="0">
              <a:spAutoFit/>
            </a:bodyPr>
            <a:lstStyle/>
            <a:p>
              <a:pPr>
                <a:spcBef>
                  <a:spcPct val="0"/>
                </a:spcBef>
              </a:pPr>
              <a:r>
                <a:rPr lang="zh-CN" altLang="en-US" sz="2800" b="1" dirty="0">
                  <a:solidFill>
                    <a:schemeClr val="tx1">
                      <a:lumMod val="75000"/>
                      <a:lumOff val="25000"/>
                    </a:schemeClr>
                  </a:solidFill>
                  <a:cs typeface="+mn-ea"/>
                  <a:sym typeface="+mn-lt"/>
                </a:rPr>
                <a:t>研究背景及意义</a:t>
              </a:r>
            </a:p>
          </p:txBody>
        </p:sp>
        <p:sp>
          <p:nvSpPr>
            <p:cNvPr id="45" name="矩形 44">
              <a:extLst>
                <a:ext uri="{FF2B5EF4-FFF2-40B4-BE49-F238E27FC236}">
                  <a16:creationId xmlns:a16="http://schemas.microsoft.com/office/drawing/2014/main" id="{CF71AF1B-7943-42EB-B508-BEF14836BFBE}"/>
                </a:ext>
              </a:extLst>
            </p:cNvPr>
            <p:cNvSpPr/>
            <p:nvPr/>
          </p:nvSpPr>
          <p:spPr>
            <a:xfrm>
              <a:off x="4325845" y="1067608"/>
              <a:ext cx="4654323" cy="253916"/>
            </a:xfrm>
            <a:prstGeom prst="rect">
              <a:avLst/>
            </a:prstGeom>
          </p:spPr>
          <p:txBody>
            <a:bodyPr wrap="square">
              <a:spAutoFit/>
            </a:bodyPr>
            <a:lstStyle/>
            <a:p>
              <a:r>
                <a:rPr lang="en-US" altLang="zh-CN" sz="1050" b="0" i="0" dirty="0">
                  <a:solidFill>
                    <a:srgbClr val="2E3033"/>
                  </a:solidFill>
                  <a:effectLst/>
                  <a:latin typeface="Arial" panose="020B0604020202020204" pitchFamily="34" charset="0"/>
                </a:rPr>
                <a:t>research background and significance </a:t>
              </a:r>
              <a:endParaRPr lang="en-US" altLang="zh-CN" sz="1050" i="0" dirty="0">
                <a:solidFill>
                  <a:schemeClr val="tx1">
                    <a:lumMod val="75000"/>
                    <a:lumOff val="25000"/>
                  </a:schemeClr>
                </a:solidFill>
                <a:effectLst/>
                <a:cs typeface="+mn-ea"/>
                <a:sym typeface="+mn-lt"/>
              </a:endParaRPr>
            </a:p>
          </p:txBody>
        </p:sp>
      </p:grpSp>
    </p:spTree>
    <p:extLst>
      <p:ext uri="{BB962C8B-B14F-4D97-AF65-F5344CB8AC3E}">
        <p14:creationId xmlns:p14="http://schemas.microsoft.com/office/powerpoint/2010/main" val="225179224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37933" y="453458"/>
            <a:ext cx="10316135" cy="587853"/>
            <a:chOff x="937933" y="453458"/>
            <a:chExt cx="10316135" cy="587853"/>
          </a:xfrm>
        </p:grpSpPr>
        <p:sp>
          <p:nvSpPr>
            <p:cNvPr id="34" name="矩形 33"/>
            <p:cNvSpPr/>
            <p:nvPr/>
          </p:nvSpPr>
          <p:spPr>
            <a:xfrm>
              <a:off x="4081916" y="453458"/>
              <a:ext cx="4081333" cy="58785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tx1">
                      <a:lumMod val="75000"/>
                      <a:lumOff val="25000"/>
                    </a:schemeClr>
                  </a:solidFill>
                  <a:cs typeface="+mn-ea"/>
                  <a:sym typeface="+mn-lt"/>
                </a:rPr>
                <a:t>系统实现</a:t>
              </a:r>
            </a:p>
          </p:txBody>
        </p:sp>
        <p:cxnSp>
          <p:nvCxnSpPr>
            <p:cNvPr id="31" name="直接连接符 30">
              <a:extLst>
                <a:ext uri="{FF2B5EF4-FFF2-40B4-BE49-F238E27FC236}">
                  <a16:creationId xmlns:a16="http://schemas.microsoft.com/office/drawing/2014/main" id="{FCC28639-B7C7-49A4-AE99-CE4F03B972C8}"/>
                </a:ext>
              </a:extLst>
            </p:cNvPr>
            <p:cNvCxnSpPr>
              <a:cxnSpLocks/>
            </p:cNvCxnSpPr>
            <p:nvPr/>
          </p:nvCxnSpPr>
          <p:spPr>
            <a:xfrm>
              <a:off x="937933" y="736260"/>
              <a:ext cx="34612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E4EB0F2-71E1-460A-843C-CF97D2DD98FB}"/>
                </a:ext>
              </a:extLst>
            </p:cNvPr>
            <p:cNvCxnSpPr>
              <a:cxnSpLocks/>
            </p:cNvCxnSpPr>
            <p:nvPr/>
          </p:nvCxnSpPr>
          <p:spPr>
            <a:xfrm>
              <a:off x="7845944" y="736260"/>
              <a:ext cx="340812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2" name="202205041603">
            <a:hlinkClick r:id="" action="ppaction://media"/>
            <a:extLst>
              <a:ext uri="{FF2B5EF4-FFF2-40B4-BE49-F238E27FC236}">
                <a16:creationId xmlns:a16="http://schemas.microsoft.com/office/drawing/2014/main" id="{6EE789A5-ECBA-BC7F-2370-26CD741C17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9793" y="1261036"/>
            <a:ext cx="10514275" cy="5143506"/>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2927" y="5506721"/>
            <a:ext cx="1357935" cy="1351279"/>
          </a:xfrm>
          <a:prstGeom prst="rect">
            <a:avLst/>
          </a:prstGeom>
        </p:spPr>
      </p:pic>
      <p:sp>
        <p:nvSpPr>
          <p:cNvPr id="9" name="文本框 8">
            <a:extLst>
              <a:ext uri="{FF2B5EF4-FFF2-40B4-BE49-F238E27FC236}">
                <a16:creationId xmlns:a16="http://schemas.microsoft.com/office/drawing/2014/main" id="{B0EA18E5-C5C1-D806-1637-41934E615DA9}"/>
              </a:ext>
            </a:extLst>
          </p:cNvPr>
          <p:cNvSpPr txBox="1"/>
          <p:nvPr/>
        </p:nvSpPr>
        <p:spPr>
          <a:xfrm flipH="1">
            <a:off x="-1035494" y="859772"/>
            <a:ext cx="5434715" cy="366895"/>
          </a:xfrm>
          <a:prstGeom prst="rect">
            <a:avLst/>
          </a:prstGeom>
          <a:noFill/>
        </p:spPr>
        <p:txBody>
          <a:bodyPr wrap="square">
            <a:spAutoFit/>
          </a:bodyPr>
          <a:lstStyle/>
          <a:p>
            <a:pPr algn="ctr">
              <a:lnSpc>
                <a:spcPct val="120000"/>
              </a:lnSpc>
            </a:pPr>
            <a:r>
              <a:rPr lang="zh-CN" altLang="en-US" sz="1600" b="1" dirty="0">
                <a:solidFill>
                  <a:schemeClr val="tx1">
                    <a:lumMod val="75000"/>
                    <a:lumOff val="25000"/>
                  </a:schemeClr>
                </a:solidFill>
                <a:cs typeface="+mn-ea"/>
                <a:sym typeface="+mn-lt"/>
              </a:rPr>
              <a:t>行人跟踪系统展示：</a:t>
            </a:r>
          </a:p>
        </p:txBody>
      </p:sp>
    </p:spTree>
    <p:extLst>
      <p:ext uri="{BB962C8B-B14F-4D97-AF65-F5344CB8AC3E}">
        <p14:creationId xmlns:p14="http://schemas.microsoft.com/office/powerpoint/2010/main" val="416141004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37933" y="453458"/>
            <a:ext cx="10316135" cy="587853"/>
            <a:chOff x="937933" y="453458"/>
            <a:chExt cx="10316135" cy="587853"/>
          </a:xfrm>
        </p:grpSpPr>
        <p:sp>
          <p:nvSpPr>
            <p:cNvPr id="34" name="矩形 33"/>
            <p:cNvSpPr/>
            <p:nvPr/>
          </p:nvSpPr>
          <p:spPr>
            <a:xfrm>
              <a:off x="4081916" y="453458"/>
              <a:ext cx="4081333" cy="58785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tx1">
                      <a:lumMod val="75000"/>
                      <a:lumOff val="25000"/>
                    </a:schemeClr>
                  </a:solidFill>
                  <a:cs typeface="+mn-ea"/>
                  <a:sym typeface="+mn-lt"/>
                </a:rPr>
                <a:t>指标评估</a:t>
              </a:r>
            </a:p>
          </p:txBody>
        </p:sp>
        <p:cxnSp>
          <p:nvCxnSpPr>
            <p:cNvPr id="31" name="直接连接符 30">
              <a:extLst>
                <a:ext uri="{FF2B5EF4-FFF2-40B4-BE49-F238E27FC236}">
                  <a16:creationId xmlns:a16="http://schemas.microsoft.com/office/drawing/2014/main" id="{FCC28639-B7C7-49A4-AE99-CE4F03B972C8}"/>
                </a:ext>
              </a:extLst>
            </p:cNvPr>
            <p:cNvCxnSpPr>
              <a:cxnSpLocks/>
            </p:cNvCxnSpPr>
            <p:nvPr/>
          </p:nvCxnSpPr>
          <p:spPr>
            <a:xfrm>
              <a:off x="937933" y="736260"/>
              <a:ext cx="34612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E4EB0F2-71E1-460A-843C-CF97D2DD98FB}"/>
                </a:ext>
              </a:extLst>
            </p:cNvPr>
            <p:cNvCxnSpPr>
              <a:cxnSpLocks/>
            </p:cNvCxnSpPr>
            <p:nvPr/>
          </p:nvCxnSpPr>
          <p:spPr>
            <a:xfrm>
              <a:off x="7845944" y="736260"/>
              <a:ext cx="340812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2927" y="5506721"/>
            <a:ext cx="1357935" cy="1351279"/>
          </a:xfrm>
          <a:prstGeom prst="rect">
            <a:avLst/>
          </a:prstGeom>
        </p:spPr>
      </p:pic>
      <p:graphicFrame>
        <p:nvGraphicFramePr>
          <p:cNvPr id="2" name="表格 1">
            <a:extLst>
              <a:ext uri="{FF2B5EF4-FFF2-40B4-BE49-F238E27FC236}">
                <a16:creationId xmlns:a16="http://schemas.microsoft.com/office/drawing/2014/main" id="{5343FF65-11FF-4DF8-8704-794E835B0CE4}"/>
              </a:ext>
            </a:extLst>
          </p:cNvPr>
          <p:cNvGraphicFramePr>
            <a:graphicFrameLocks noGrp="1"/>
          </p:cNvGraphicFramePr>
          <p:nvPr>
            <p:extLst>
              <p:ext uri="{D42A27DB-BD31-4B8C-83A1-F6EECF244321}">
                <p14:modId xmlns:p14="http://schemas.microsoft.com/office/powerpoint/2010/main" val="2170548075"/>
              </p:ext>
            </p:extLst>
          </p:nvPr>
        </p:nvGraphicFramePr>
        <p:xfrm>
          <a:off x="1104408" y="1324113"/>
          <a:ext cx="9526488" cy="4182607"/>
        </p:xfrm>
        <a:graphic>
          <a:graphicData uri="http://schemas.openxmlformats.org/drawingml/2006/table">
            <a:tbl>
              <a:tblPr firstRow="1" firstCol="1" bandRow="1">
                <a:tableStyleId>{5C22544A-7EE6-4342-B048-85BDC9FD1C3A}</a:tableStyleId>
              </a:tblPr>
              <a:tblGrid>
                <a:gridCol w="1904401">
                  <a:extLst>
                    <a:ext uri="{9D8B030D-6E8A-4147-A177-3AD203B41FA5}">
                      <a16:colId xmlns:a16="http://schemas.microsoft.com/office/drawing/2014/main" val="3997234568"/>
                    </a:ext>
                  </a:extLst>
                </a:gridCol>
                <a:gridCol w="1290910">
                  <a:extLst>
                    <a:ext uri="{9D8B030D-6E8A-4147-A177-3AD203B41FA5}">
                      <a16:colId xmlns:a16="http://schemas.microsoft.com/office/drawing/2014/main" val="858570550"/>
                    </a:ext>
                  </a:extLst>
                </a:gridCol>
                <a:gridCol w="1259506">
                  <a:extLst>
                    <a:ext uri="{9D8B030D-6E8A-4147-A177-3AD203B41FA5}">
                      <a16:colId xmlns:a16="http://schemas.microsoft.com/office/drawing/2014/main" val="1009411972"/>
                    </a:ext>
                  </a:extLst>
                </a:gridCol>
                <a:gridCol w="1284181">
                  <a:extLst>
                    <a:ext uri="{9D8B030D-6E8A-4147-A177-3AD203B41FA5}">
                      <a16:colId xmlns:a16="http://schemas.microsoft.com/office/drawing/2014/main" val="4163921389"/>
                    </a:ext>
                  </a:extLst>
                </a:gridCol>
                <a:gridCol w="1285301">
                  <a:extLst>
                    <a:ext uri="{9D8B030D-6E8A-4147-A177-3AD203B41FA5}">
                      <a16:colId xmlns:a16="http://schemas.microsoft.com/office/drawing/2014/main" val="2906427703"/>
                    </a:ext>
                  </a:extLst>
                </a:gridCol>
                <a:gridCol w="1255019">
                  <a:extLst>
                    <a:ext uri="{9D8B030D-6E8A-4147-A177-3AD203B41FA5}">
                      <a16:colId xmlns:a16="http://schemas.microsoft.com/office/drawing/2014/main" val="1981304113"/>
                    </a:ext>
                  </a:extLst>
                </a:gridCol>
                <a:gridCol w="1247170">
                  <a:extLst>
                    <a:ext uri="{9D8B030D-6E8A-4147-A177-3AD203B41FA5}">
                      <a16:colId xmlns:a16="http://schemas.microsoft.com/office/drawing/2014/main" val="2405917670"/>
                    </a:ext>
                  </a:extLst>
                </a:gridCol>
              </a:tblGrid>
              <a:tr h="380237">
                <a:tc>
                  <a:txBody>
                    <a:bodyPr/>
                    <a:lstStyle/>
                    <a:p>
                      <a:pPr algn="ctr"/>
                      <a:r>
                        <a:rPr lang="en-US" sz="1600" kern="0" dirty="0">
                          <a:effectLst/>
                        </a:rPr>
                        <a:t>Tracker</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MOTA</a:t>
                      </a:r>
                      <a:r>
                        <a:rPr lang="zh-CN" sz="1600" kern="0">
                          <a:effectLst/>
                        </a:rPr>
                        <a:t>↑</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IDF1</a:t>
                      </a:r>
                      <a:r>
                        <a:rPr lang="zh-CN" sz="1600" kern="0">
                          <a:effectLst/>
                        </a:rPr>
                        <a:t>↑</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MT</a:t>
                      </a:r>
                      <a:r>
                        <a:rPr lang="zh-CN" sz="1600" kern="0">
                          <a:effectLst/>
                        </a:rPr>
                        <a:t>↑</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ML</a:t>
                      </a:r>
                      <a:r>
                        <a:rPr lang="zh-CN" sz="1600" kern="0">
                          <a:effectLst/>
                        </a:rPr>
                        <a:t>↓</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IDs</a:t>
                      </a:r>
                      <a:r>
                        <a:rPr lang="zh-CN" sz="1600" kern="0">
                          <a:effectLst/>
                        </a:rPr>
                        <a:t>↓</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FPS</a:t>
                      </a:r>
                      <a:r>
                        <a:rPr lang="zh-CN" sz="1600" kern="0">
                          <a:effectLst/>
                        </a:rPr>
                        <a:t>↑</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90212133"/>
                  </a:ext>
                </a:extLst>
              </a:tr>
              <a:tr h="380237">
                <a:tc>
                  <a:txBody>
                    <a:bodyPr/>
                    <a:lstStyle/>
                    <a:p>
                      <a:pPr algn="ctr"/>
                      <a:r>
                        <a:rPr lang="en-US" sz="1600" kern="0">
                          <a:effectLst/>
                        </a:rPr>
                        <a:t>DAN</a:t>
                      </a:r>
                      <a:r>
                        <a:rPr lang="en-US" sz="1600" kern="0" baseline="30000">
                          <a:effectLst/>
                        </a:rPr>
                        <a:t>[73]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52.4</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49.5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21.4%</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30.7%</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8431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&lt;3.9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34029463"/>
                  </a:ext>
                </a:extLst>
              </a:tr>
              <a:tr h="380237">
                <a:tc>
                  <a:txBody>
                    <a:bodyPr/>
                    <a:lstStyle/>
                    <a:p>
                      <a:pPr algn="ctr"/>
                      <a:r>
                        <a:rPr lang="en-US" sz="1600" kern="0">
                          <a:effectLst/>
                        </a:rPr>
                        <a:t>TubeTK</a:t>
                      </a:r>
                      <a:r>
                        <a:rPr lang="en-US" sz="1600" kern="0" baseline="30000">
                          <a:effectLst/>
                        </a:rPr>
                        <a:t>[74]</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63.0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58.6</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dirty="0">
                          <a:effectLst/>
                        </a:rPr>
                        <a:t>31.2%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19.9%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4137</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3.0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72390220"/>
                  </a:ext>
                </a:extLst>
              </a:tr>
              <a:tr h="380237">
                <a:tc>
                  <a:txBody>
                    <a:bodyPr/>
                    <a:lstStyle/>
                    <a:p>
                      <a:pPr algn="ctr"/>
                      <a:r>
                        <a:rPr lang="en-US" sz="1600" kern="0">
                          <a:effectLst/>
                        </a:rPr>
                        <a:t>CTrackerV1</a:t>
                      </a:r>
                      <a:r>
                        <a:rPr lang="en-US" sz="1600" kern="0" baseline="30000">
                          <a:effectLst/>
                        </a:rPr>
                        <a:t>[75]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66.6</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57.4</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32.2%</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24.2%</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5529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6.8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91318099"/>
                  </a:ext>
                </a:extLst>
              </a:tr>
              <a:tr h="380237">
                <a:tc>
                  <a:txBody>
                    <a:bodyPr/>
                    <a:lstStyle/>
                    <a:p>
                      <a:pPr algn="ctr"/>
                      <a:r>
                        <a:rPr lang="en-US" sz="1600" kern="0">
                          <a:effectLst/>
                        </a:rPr>
                        <a:t>CenterTrack</a:t>
                      </a:r>
                      <a:r>
                        <a:rPr lang="en-US" sz="1600" kern="0" baseline="30000">
                          <a:effectLst/>
                        </a:rPr>
                        <a:t>[76]</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67.3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59.9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34.9%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24.8%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2898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17.5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29209884"/>
                  </a:ext>
                </a:extLst>
              </a:tr>
              <a:tr h="380237">
                <a:tc>
                  <a:txBody>
                    <a:bodyPr/>
                    <a:lstStyle/>
                    <a:p>
                      <a:pPr algn="ctr"/>
                      <a:r>
                        <a:rPr lang="en-US" sz="1600" kern="0">
                          <a:effectLst/>
                        </a:rPr>
                        <a:t>QuasiDense</a:t>
                      </a:r>
                      <a:r>
                        <a:rPr lang="en-US" sz="1600" kern="0" baseline="30000">
                          <a:effectLst/>
                        </a:rPr>
                        <a:t>[77]</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68.7</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66.3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40.6%</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21.9%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3378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b="1" kern="0" dirty="0">
                          <a:effectLst/>
                        </a:rPr>
                        <a:t>20.3</a:t>
                      </a:r>
                      <a:endParaRPr 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26080842"/>
                  </a:ext>
                </a:extLst>
              </a:tr>
              <a:tr h="380237">
                <a:tc>
                  <a:txBody>
                    <a:bodyPr/>
                    <a:lstStyle/>
                    <a:p>
                      <a:pPr algn="ctr"/>
                      <a:r>
                        <a:rPr lang="en-US" sz="1600" kern="0" dirty="0" err="1">
                          <a:effectLst/>
                        </a:rPr>
                        <a:t>TransCenter</a:t>
                      </a:r>
                      <a:r>
                        <a:rPr lang="en-US" sz="1600" kern="0" baseline="30000" dirty="0">
                          <a:effectLst/>
                        </a:rPr>
                        <a:t>[78]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73.2</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62.2</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dirty="0">
                          <a:effectLst/>
                        </a:rPr>
                        <a:t>41.8%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18.7%</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4614</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92769539"/>
                  </a:ext>
                </a:extLst>
              </a:tr>
              <a:tr h="380237">
                <a:tc>
                  <a:txBody>
                    <a:bodyPr/>
                    <a:lstStyle/>
                    <a:p>
                      <a:pPr algn="ctr"/>
                      <a:r>
                        <a:rPr lang="en-US" sz="1600" kern="0" dirty="0" err="1">
                          <a:effectLst/>
                        </a:rPr>
                        <a:t>FairMOT</a:t>
                      </a:r>
                      <a:r>
                        <a:rPr lang="en-US" sz="1600" kern="0" baseline="30000" dirty="0">
                          <a:effectLst/>
                        </a:rPr>
                        <a:t>[25]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dirty="0">
                          <a:effectLst/>
                        </a:rPr>
                        <a:t>73.7</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dirty="0">
                          <a:effectLst/>
                        </a:rPr>
                        <a:t>72.3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dirty="0">
                          <a:effectLst/>
                        </a:rPr>
                        <a:t>43.2%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dirty="0">
                          <a:effectLst/>
                        </a:rPr>
                        <a:t>17.3%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dirty="0">
                          <a:effectLst/>
                        </a:rPr>
                        <a:t>3303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dirty="0">
                          <a:effectLst/>
                        </a:rPr>
                        <a:t>22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85967070"/>
                  </a:ext>
                </a:extLst>
              </a:tr>
              <a:tr h="380237">
                <a:tc>
                  <a:txBody>
                    <a:bodyPr/>
                    <a:lstStyle/>
                    <a:p>
                      <a:pPr algn="ctr"/>
                      <a:r>
                        <a:rPr lang="en-US" sz="1600" kern="0" dirty="0" err="1">
                          <a:effectLst/>
                        </a:rPr>
                        <a:t>RelationTrack</a:t>
                      </a:r>
                      <a:r>
                        <a:rPr lang="en-US" sz="1600" kern="0" baseline="30000" dirty="0">
                          <a:effectLst/>
                        </a:rPr>
                        <a:t>[79]</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73.8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b="1" kern="0" dirty="0">
                          <a:effectLst/>
                        </a:rPr>
                        <a:t>74.7</a:t>
                      </a:r>
                      <a:endParaRPr 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41.7%</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23.2%</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b="1" kern="0" dirty="0">
                          <a:effectLst/>
                        </a:rPr>
                        <a:t>1374</a:t>
                      </a:r>
                      <a:endParaRPr 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8.5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02414576"/>
                  </a:ext>
                </a:extLst>
              </a:tr>
              <a:tr h="380237">
                <a:tc>
                  <a:txBody>
                    <a:bodyPr/>
                    <a:lstStyle/>
                    <a:p>
                      <a:pPr algn="ctr"/>
                      <a:r>
                        <a:rPr lang="en-US" sz="1600" kern="0" dirty="0" err="1">
                          <a:effectLst/>
                        </a:rPr>
                        <a:t>PermaTrackPr</a:t>
                      </a:r>
                      <a:r>
                        <a:rPr lang="en-US" sz="1600" kern="0" baseline="30000" dirty="0">
                          <a:effectLst/>
                        </a:rPr>
                        <a:t>[80]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73.8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68.9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43.8%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17.2%</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3699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11.9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24693447"/>
                  </a:ext>
                </a:extLst>
              </a:tr>
              <a:tr h="380237">
                <a:tc>
                  <a:txBody>
                    <a:bodyPr/>
                    <a:lstStyle/>
                    <a:p>
                      <a:pPr algn="ctr"/>
                      <a:r>
                        <a:rPr lang="zh-CN" sz="1600" kern="0">
                          <a:effectLst/>
                        </a:rPr>
                        <a:t>本文</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b="1" kern="0" dirty="0">
                          <a:effectLst/>
                        </a:rPr>
                        <a:t>74.9</a:t>
                      </a:r>
                      <a:endParaRPr 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dirty="0">
                          <a:effectLst/>
                        </a:rPr>
                        <a:t>72.5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b="1" kern="0" dirty="0">
                          <a:effectLst/>
                        </a:rPr>
                        <a:t>46.4%</a:t>
                      </a:r>
                      <a:endParaRPr 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b="1" kern="0" dirty="0">
                          <a:effectLst/>
                        </a:rPr>
                        <a:t>13.6%</a:t>
                      </a:r>
                      <a:endParaRPr lang="zh-CN" sz="16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dirty="0">
                          <a:effectLst/>
                        </a:rPr>
                        <a:t>3870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dirty="0">
                          <a:effectLst/>
                        </a:rPr>
                        <a:t>18.4</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21055928"/>
                  </a:ext>
                </a:extLst>
              </a:tr>
            </a:tbl>
          </a:graphicData>
        </a:graphic>
      </p:graphicFrame>
      <p:sp>
        <p:nvSpPr>
          <p:cNvPr id="4" name="Rectangle 1">
            <a:extLst>
              <a:ext uri="{FF2B5EF4-FFF2-40B4-BE49-F238E27FC236}">
                <a16:creationId xmlns:a16="http://schemas.microsoft.com/office/drawing/2014/main" id="{64FAE7A9-57CB-453E-AC08-9749D64C17C5}"/>
              </a:ext>
            </a:extLst>
          </p:cNvPr>
          <p:cNvSpPr>
            <a:spLocks noChangeArrowheads="1"/>
          </p:cNvSpPr>
          <p:nvPr/>
        </p:nvSpPr>
        <p:spPr bwMode="auto">
          <a:xfrm>
            <a:off x="4494555" y="989767"/>
            <a:ext cx="45625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sz="1200"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7.</a:t>
            </a:r>
            <a:r>
              <a:rPr kumimoji="0" lang="zh-CN" altLang="en-US" sz="1200"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在</a:t>
            </a:r>
            <a:r>
              <a:rPr kumimoji="0" lang="en-US" altLang="zh-CN" sz="1200"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MOT17</a:t>
            </a:r>
            <a:r>
              <a:rPr kumimoji="0" lang="zh-CN" altLang="en-US" sz="1200"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测试集上</a:t>
            </a:r>
            <a:r>
              <a:rPr kumimoji="0"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与目前先进的追踪器对比</a:t>
            </a:r>
            <a:endParaRPr kumimoji="0" lang="zh-CN"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10" name="文本框 9">
            <a:extLst>
              <a:ext uri="{FF2B5EF4-FFF2-40B4-BE49-F238E27FC236}">
                <a16:creationId xmlns:a16="http://schemas.microsoft.com/office/drawing/2014/main" id="{DFCE96A8-82FA-54C9-E0F3-F35F77B625A1}"/>
              </a:ext>
            </a:extLst>
          </p:cNvPr>
          <p:cNvSpPr txBox="1"/>
          <p:nvPr/>
        </p:nvSpPr>
        <p:spPr>
          <a:xfrm>
            <a:off x="1751269" y="5660074"/>
            <a:ext cx="8510331" cy="1142620"/>
          </a:xfrm>
          <a:prstGeom prst="rect">
            <a:avLst/>
          </a:prstGeom>
          <a:noFill/>
        </p:spPr>
        <p:txBody>
          <a:bodyPr wrap="square">
            <a:spAutoFit/>
          </a:bodyPr>
          <a:lstStyle/>
          <a:p>
            <a:pPr>
              <a:lnSpc>
                <a:spcPct val="150000"/>
              </a:lnSpc>
            </a:pPr>
            <a:r>
              <a:rPr lang="zh-CN" altLang="en-US" sz="1600" dirty="0">
                <a:latin typeface="宋体" panose="02010600030101010101" pitchFamily="2" charset="-122"/>
                <a:ea typeface="宋体" panose="02010600030101010101" pitchFamily="2" charset="-122"/>
              </a:rPr>
              <a:t>    目前行人跟踪算法大多数在</a:t>
            </a:r>
            <a:r>
              <a:rPr lang="en-US" altLang="zh-CN" sz="1600" dirty="0">
                <a:latin typeface="宋体" panose="02010600030101010101" pitchFamily="2" charset="-122"/>
                <a:ea typeface="宋体" panose="02010600030101010101" pitchFamily="2" charset="-122"/>
              </a:rPr>
              <a:t>MOT17</a:t>
            </a:r>
            <a:r>
              <a:rPr lang="zh-CN" altLang="en-US" sz="1600" dirty="0">
                <a:latin typeface="宋体" panose="02010600030101010101" pitchFamily="2" charset="-122"/>
                <a:ea typeface="宋体" panose="02010600030101010101" pitchFamily="2" charset="-122"/>
              </a:rPr>
              <a:t>测试集上进行评估，本文方法也提交到</a:t>
            </a:r>
            <a:r>
              <a:rPr lang="en-US" altLang="zh-CN" sz="1600" dirty="0">
                <a:latin typeface="宋体" panose="02010600030101010101" pitchFamily="2" charset="-122"/>
                <a:ea typeface="宋体" panose="02010600030101010101" pitchFamily="2" charset="-122"/>
              </a:rPr>
              <a:t>MOT</a:t>
            </a:r>
            <a:r>
              <a:rPr lang="zh-CN" altLang="en-US" sz="1600" dirty="0">
                <a:latin typeface="宋体" panose="02010600030101010101" pitchFamily="2" charset="-122"/>
                <a:ea typeface="宋体" panose="02010600030101010101" pitchFamily="2" charset="-122"/>
              </a:rPr>
              <a:t>官网进行测试评估，从结果可以看到本文的方法已达到了目前先进的水平，比去年提出的</a:t>
            </a:r>
            <a:r>
              <a:rPr lang="en-US" altLang="zh-CN" sz="1600" kern="0" dirty="0" err="1">
                <a:effectLst/>
                <a:latin typeface="宋体" panose="02010600030101010101" pitchFamily="2" charset="-122"/>
                <a:ea typeface="宋体" panose="02010600030101010101" pitchFamily="2" charset="-122"/>
              </a:rPr>
              <a:t>TransCenter</a:t>
            </a:r>
            <a:r>
              <a:rPr lang="zh-CN" altLang="en-US" sz="1600" kern="0" dirty="0">
                <a:effectLst/>
                <a:latin typeface="宋体" panose="02010600030101010101" pitchFamily="2" charset="-122"/>
                <a:ea typeface="宋体" panose="02010600030101010101" pitchFamily="2" charset="-122"/>
              </a:rPr>
              <a:t>，</a:t>
            </a:r>
            <a:r>
              <a:rPr lang="en-US" altLang="zh-CN" sz="1600" kern="0" dirty="0" err="1">
                <a:effectLst/>
                <a:latin typeface="宋体" panose="02010600030101010101" pitchFamily="2" charset="-122"/>
                <a:ea typeface="宋体" panose="02010600030101010101" pitchFamily="2" charset="-122"/>
              </a:rPr>
              <a:t>FairMOT</a:t>
            </a:r>
            <a:r>
              <a:rPr lang="zh-CN" altLang="en-US" sz="1600" kern="0" dirty="0">
                <a:effectLst/>
                <a:latin typeface="宋体" panose="02010600030101010101" pitchFamily="2" charset="-122"/>
                <a:ea typeface="宋体" panose="02010600030101010101" pitchFamily="2" charset="-122"/>
              </a:rPr>
              <a:t>，</a:t>
            </a:r>
            <a:r>
              <a:rPr lang="en-US" altLang="zh-CN" sz="1600" kern="0" dirty="0" err="1">
                <a:effectLst/>
                <a:latin typeface="宋体" panose="02010600030101010101" pitchFamily="2" charset="-122"/>
                <a:ea typeface="宋体" panose="02010600030101010101" pitchFamily="2" charset="-122"/>
              </a:rPr>
              <a:t>RelationTrack</a:t>
            </a:r>
            <a:r>
              <a:rPr lang="zh-CN" altLang="en-US" sz="1600" kern="0" dirty="0">
                <a:effectLst/>
                <a:latin typeface="宋体" panose="02010600030101010101" pitchFamily="2" charset="-122"/>
                <a:ea typeface="宋体" panose="02010600030101010101" pitchFamily="2" charset="-122"/>
              </a:rPr>
              <a:t>等网络</a:t>
            </a:r>
            <a:r>
              <a:rPr lang="zh-CN" altLang="en-US" sz="1600" dirty="0">
                <a:latin typeface="宋体" panose="02010600030101010101" pitchFamily="2" charset="-122"/>
                <a:ea typeface="宋体" panose="02010600030101010101" pitchFamily="2" charset="-122"/>
              </a:rPr>
              <a:t>，在部分指标上有所领先。</a:t>
            </a:r>
          </a:p>
        </p:txBody>
      </p:sp>
    </p:spTree>
    <p:extLst>
      <p:ext uri="{BB962C8B-B14F-4D97-AF65-F5344CB8AC3E}">
        <p14:creationId xmlns:p14="http://schemas.microsoft.com/office/powerpoint/2010/main" val="128256609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37933" y="453458"/>
            <a:ext cx="10316135" cy="587853"/>
            <a:chOff x="937933" y="453458"/>
            <a:chExt cx="10316135" cy="587853"/>
          </a:xfrm>
        </p:grpSpPr>
        <p:sp>
          <p:nvSpPr>
            <p:cNvPr id="34" name="矩形 33"/>
            <p:cNvSpPr/>
            <p:nvPr/>
          </p:nvSpPr>
          <p:spPr>
            <a:xfrm>
              <a:off x="4081916" y="453458"/>
              <a:ext cx="4081333" cy="58785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tx1">
                      <a:lumMod val="75000"/>
                      <a:lumOff val="25000"/>
                    </a:schemeClr>
                  </a:solidFill>
                  <a:cs typeface="+mn-ea"/>
                  <a:sym typeface="+mn-lt"/>
                </a:rPr>
                <a:t>指标评估</a:t>
              </a:r>
            </a:p>
          </p:txBody>
        </p:sp>
        <p:cxnSp>
          <p:nvCxnSpPr>
            <p:cNvPr id="31" name="直接连接符 30">
              <a:extLst>
                <a:ext uri="{FF2B5EF4-FFF2-40B4-BE49-F238E27FC236}">
                  <a16:creationId xmlns:a16="http://schemas.microsoft.com/office/drawing/2014/main" id="{FCC28639-B7C7-49A4-AE99-CE4F03B972C8}"/>
                </a:ext>
              </a:extLst>
            </p:cNvPr>
            <p:cNvCxnSpPr>
              <a:cxnSpLocks/>
            </p:cNvCxnSpPr>
            <p:nvPr/>
          </p:nvCxnSpPr>
          <p:spPr>
            <a:xfrm>
              <a:off x="937933" y="736260"/>
              <a:ext cx="34612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E4EB0F2-71E1-460A-843C-CF97D2DD98FB}"/>
                </a:ext>
              </a:extLst>
            </p:cNvPr>
            <p:cNvCxnSpPr>
              <a:cxnSpLocks/>
            </p:cNvCxnSpPr>
            <p:nvPr/>
          </p:nvCxnSpPr>
          <p:spPr>
            <a:xfrm>
              <a:off x="7845944" y="736260"/>
              <a:ext cx="340812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2927" y="5506721"/>
            <a:ext cx="1357935" cy="1351279"/>
          </a:xfrm>
          <a:prstGeom prst="rect">
            <a:avLst/>
          </a:prstGeom>
        </p:spPr>
      </p:pic>
      <p:pic>
        <p:nvPicPr>
          <p:cNvPr id="4" name="MOT17-03">
            <a:hlinkClick r:id="" action="ppaction://media"/>
            <a:extLst>
              <a:ext uri="{FF2B5EF4-FFF2-40B4-BE49-F238E27FC236}">
                <a16:creationId xmlns:a16="http://schemas.microsoft.com/office/drawing/2014/main" id="{71E17331-BAAD-4300-930E-905087B135D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05631" y="1324113"/>
            <a:ext cx="8679402" cy="4882164"/>
          </a:xfrm>
          <a:prstGeom prst="rect">
            <a:avLst/>
          </a:prstGeom>
        </p:spPr>
      </p:pic>
    </p:spTree>
    <p:extLst>
      <p:ext uri="{BB962C8B-B14F-4D97-AF65-F5344CB8AC3E}">
        <p14:creationId xmlns:p14="http://schemas.microsoft.com/office/powerpoint/2010/main" val="166276524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7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7062415" y="1"/>
            <a:ext cx="3800584" cy="4000500"/>
          </a:xfrm>
          <a:custGeom>
            <a:avLst/>
            <a:gdLst>
              <a:gd name="connsiteX0" fmla="*/ 2130130 w 6515288"/>
              <a:gd name="connsiteY0" fmla="*/ 0 h 6858002"/>
              <a:gd name="connsiteX1" fmla="*/ 6515288 w 6515288"/>
              <a:gd name="connsiteY1" fmla="*/ 0 h 6858002"/>
              <a:gd name="connsiteX2" fmla="*/ 6515287 w 6515288"/>
              <a:gd name="connsiteY2" fmla="*/ 6858002 h 6858002"/>
              <a:gd name="connsiteX3" fmla="*/ 0 w 65152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6515288" h="6858002">
                <a:moveTo>
                  <a:pt x="2130130" y="0"/>
                </a:moveTo>
                <a:lnTo>
                  <a:pt x="6515288" y="0"/>
                </a:lnTo>
                <a:lnTo>
                  <a:pt x="6515287" y="6858002"/>
                </a:lnTo>
                <a:lnTo>
                  <a:pt x="0" y="6858002"/>
                </a:lnTo>
                <a:close/>
              </a:path>
            </a:pathLst>
          </a:cu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ea typeface="字魂59号-创粗黑"/>
              <a:cs typeface="+mn-ea"/>
              <a:sym typeface="+mn-lt"/>
            </a:endParaRPr>
          </a:p>
        </p:txBody>
      </p:sp>
      <p:sp>
        <p:nvSpPr>
          <p:cNvPr id="65" name="任意多边形 64"/>
          <p:cNvSpPr/>
          <p:nvPr/>
        </p:nvSpPr>
        <p:spPr>
          <a:xfrm>
            <a:off x="6441619" y="0"/>
            <a:ext cx="2527295" cy="6858003"/>
          </a:xfrm>
          <a:custGeom>
            <a:avLst/>
            <a:gdLst>
              <a:gd name="connsiteX0" fmla="*/ 2130130 w 2527295"/>
              <a:gd name="connsiteY0" fmla="*/ 0 h 6858002"/>
              <a:gd name="connsiteX1" fmla="*/ 2527295 w 2527295"/>
              <a:gd name="connsiteY1" fmla="*/ 0 h 6858002"/>
              <a:gd name="connsiteX2" fmla="*/ 397165 w 2527295"/>
              <a:gd name="connsiteY2" fmla="*/ 6858002 h 6858002"/>
              <a:gd name="connsiteX3" fmla="*/ 0 w 2527295"/>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2527295" h="6858002">
                <a:moveTo>
                  <a:pt x="2130130" y="0"/>
                </a:moveTo>
                <a:lnTo>
                  <a:pt x="2527295" y="0"/>
                </a:lnTo>
                <a:lnTo>
                  <a:pt x="397165" y="6858002"/>
                </a:lnTo>
                <a:lnTo>
                  <a:pt x="0" y="685800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ea typeface="字魂59号-创粗黑"/>
              <a:cs typeface="+mn-ea"/>
              <a:sym typeface="+mn-lt"/>
            </a:endParaRPr>
          </a:p>
        </p:txBody>
      </p:sp>
      <p:pic>
        <p:nvPicPr>
          <p:cNvPr id="49" name="图片占位符 48"/>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6845843" y="-1"/>
            <a:ext cx="5346157" cy="6858000"/>
          </a:xfrm>
          <a:blipFill>
            <a:blip r:embed="rId4"/>
            <a:stretch>
              <a:fillRect/>
            </a:stretch>
          </a:blipFill>
        </p:spPr>
      </p:pic>
      <p:sp>
        <p:nvSpPr>
          <p:cNvPr id="62" name="任意多边形 61"/>
          <p:cNvSpPr/>
          <p:nvPr/>
        </p:nvSpPr>
        <p:spPr>
          <a:xfrm>
            <a:off x="7214815" y="3263901"/>
            <a:ext cx="1380717" cy="3594103"/>
          </a:xfrm>
          <a:custGeom>
            <a:avLst/>
            <a:gdLst>
              <a:gd name="connsiteX0" fmla="*/ 1536438 w 1900292"/>
              <a:gd name="connsiteY0" fmla="*/ 0 h 4946592"/>
              <a:gd name="connsiteX1" fmla="*/ 1700083 w 1900292"/>
              <a:gd name="connsiteY1" fmla="*/ 0 h 4946592"/>
              <a:gd name="connsiteX2" fmla="*/ 1736647 w 1900292"/>
              <a:gd name="connsiteY2" fmla="*/ 0 h 4946592"/>
              <a:gd name="connsiteX3" fmla="*/ 1900292 w 1900292"/>
              <a:gd name="connsiteY3" fmla="*/ 0 h 4946592"/>
              <a:gd name="connsiteX4" fmla="*/ 363855 w 1900292"/>
              <a:gd name="connsiteY4" fmla="*/ 4946592 h 4946592"/>
              <a:gd name="connsiteX5" fmla="*/ 200210 w 1900292"/>
              <a:gd name="connsiteY5" fmla="*/ 4946592 h 4946592"/>
              <a:gd name="connsiteX6" fmla="*/ 163645 w 1900292"/>
              <a:gd name="connsiteY6" fmla="*/ 4946592 h 4946592"/>
              <a:gd name="connsiteX7" fmla="*/ 0 w 1900292"/>
              <a:gd name="connsiteY7" fmla="*/ 4946592 h 494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292" h="4946592">
                <a:moveTo>
                  <a:pt x="1536438" y="0"/>
                </a:moveTo>
                <a:lnTo>
                  <a:pt x="1700083" y="0"/>
                </a:lnTo>
                <a:lnTo>
                  <a:pt x="1736647" y="0"/>
                </a:lnTo>
                <a:lnTo>
                  <a:pt x="1900292" y="0"/>
                </a:lnTo>
                <a:lnTo>
                  <a:pt x="363855" y="4946592"/>
                </a:lnTo>
                <a:lnTo>
                  <a:pt x="200210" y="4946592"/>
                </a:lnTo>
                <a:lnTo>
                  <a:pt x="163645" y="4946592"/>
                </a:lnTo>
                <a:lnTo>
                  <a:pt x="0" y="4946592"/>
                </a:lnTo>
                <a:close/>
              </a:path>
            </a:pathLst>
          </a:cu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ea typeface="字魂59号-创粗黑"/>
              <a:cs typeface="+mn-ea"/>
              <a:sym typeface="+mn-lt"/>
            </a:endParaRPr>
          </a:p>
        </p:txBody>
      </p:sp>
      <p:sp>
        <p:nvSpPr>
          <p:cNvPr id="22" name="文本框 21"/>
          <p:cNvSpPr txBox="1"/>
          <p:nvPr/>
        </p:nvSpPr>
        <p:spPr>
          <a:xfrm>
            <a:off x="2818436" y="2178870"/>
            <a:ext cx="3005951" cy="769441"/>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500"/>
              </a:spcBef>
              <a:spcAft>
                <a:spcPts val="0"/>
              </a:spcAft>
              <a:buClrTx/>
              <a:buSzTx/>
              <a:buFontTx/>
              <a:buNone/>
              <a:tabLst/>
              <a:defRPr/>
            </a:pPr>
            <a:r>
              <a:rPr kumimoji="0" lang="zh-CN" altLang="en-US" sz="4400" b="1" i="0" u="none" strike="noStrike" kern="100" cap="none" spc="0" normalizeH="0" baseline="0" noProof="0" dirty="0">
                <a:ln>
                  <a:noFill/>
                </a:ln>
                <a:solidFill>
                  <a:prstClr val="black">
                    <a:lumMod val="75000"/>
                    <a:lumOff val="25000"/>
                  </a:prstClr>
                </a:solidFill>
                <a:effectLst/>
                <a:uLnTx/>
                <a:uFillTx/>
                <a:ea typeface="字魂59号-创粗黑"/>
                <a:cs typeface="+mn-ea"/>
                <a:sym typeface="+mn-lt"/>
              </a:rPr>
              <a:t>总结与展望</a:t>
            </a:r>
          </a:p>
        </p:txBody>
      </p:sp>
      <p:sp>
        <p:nvSpPr>
          <p:cNvPr id="23" name="文本框 22"/>
          <p:cNvSpPr txBox="1"/>
          <p:nvPr/>
        </p:nvSpPr>
        <p:spPr>
          <a:xfrm>
            <a:off x="2556966" y="3111939"/>
            <a:ext cx="4373251" cy="281937"/>
          </a:xfrm>
          <a:prstGeom prst="rect">
            <a:avLst/>
          </a:prstGeom>
          <a:noFill/>
        </p:spPr>
        <p:txBody>
          <a:bodyPr wrap="square" rtlCol="0">
            <a:spAutoFit/>
            <a:scene3d>
              <a:camera prst="orthographicFront"/>
              <a:lightRig rig="threePt" dir="t"/>
            </a:scene3d>
            <a:sp3d contourW="12700"/>
          </a:bodyPr>
          <a:lstStyle/>
          <a:p>
            <a:pPr lvl="0">
              <a:lnSpc>
                <a:spcPct val="120000"/>
              </a:lnSpc>
            </a:pPr>
            <a:r>
              <a:rPr lang="en-US" altLang="zh-CN" sz="1100" dirty="0">
                <a:solidFill>
                  <a:prstClr val="white">
                    <a:lumMod val="50000"/>
                  </a:prstClr>
                </a:solidFill>
                <a:cs typeface="+mn-ea"/>
                <a:sym typeface="+mn-lt"/>
              </a:rPr>
              <a:t>summary and prospect</a:t>
            </a:r>
          </a:p>
        </p:txBody>
      </p:sp>
      <p:cxnSp>
        <p:nvCxnSpPr>
          <p:cNvPr id="24" name="直接连接符 23"/>
          <p:cNvCxnSpPr/>
          <p:nvPr/>
        </p:nvCxnSpPr>
        <p:spPr>
          <a:xfrm>
            <a:off x="2651484" y="3014641"/>
            <a:ext cx="3578660" cy="1132"/>
          </a:xfrm>
          <a:prstGeom prst="line">
            <a:avLst/>
          </a:prstGeom>
          <a:ln w="28575">
            <a:gradFill flip="none" rotWithShape="1">
              <a:gsLst>
                <a:gs pos="0">
                  <a:srgbClr val="115D9B"/>
                </a:gs>
                <a:gs pos="100000">
                  <a:srgbClr val="1373B7"/>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51683" y="2134694"/>
            <a:ext cx="1695144" cy="2185214"/>
          </a:xfrm>
          <a:prstGeom prst="rect">
            <a:avLst/>
          </a:prstGeom>
          <a:noFill/>
        </p:spPr>
        <p:txBody>
          <a:bodyPr wrap="none" rtlCol="0">
            <a:spAutoFit/>
            <a:scene3d>
              <a:camera prst="orthographicFront"/>
              <a:lightRig rig="threePt" dir="t"/>
            </a:scene3d>
            <a:sp3d contourW="12700"/>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4800" b="0" i="1" u="none" strike="noStrike" kern="1200" cap="none" spc="0" normalizeH="0" baseline="0" noProof="0" dirty="0">
                <a:ln>
                  <a:noFill/>
                </a:ln>
                <a:gradFill>
                  <a:gsLst>
                    <a:gs pos="0">
                      <a:srgbClr val="1373B7"/>
                    </a:gs>
                    <a:gs pos="100000">
                      <a:srgbClr val="115D9B"/>
                    </a:gs>
                  </a:gsLst>
                  <a:lin ang="5400000" scaled="1"/>
                </a:gradFill>
                <a:effectLst/>
                <a:uLnTx/>
                <a:uFillTx/>
                <a:ea typeface="字魂59号-创粗黑"/>
                <a:cs typeface="+mn-ea"/>
                <a:sym typeface="+mn-lt"/>
              </a:rPr>
              <a:t>PART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8800" b="1" i="1" u="none" strike="noStrike" kern="1200" cap="none" spc="0" normalizeH="0" baseline="0" noProof="0" dirty="0">
                <a:ln>
                  <a:noFill/>
                </a:ln>
                <a:gradFill>
                  <a:gsLst>
                    <a:gs pos="0">
                      <a:srgbClr val="1373B7"/>
                    </a:gs>
                    <a:gs pos="100000">
                      <a:srgbClr val="115D9B"/>
                    </a:gs>
                  </a:gsLst>
                  <a:lin ang="5400000" scaled="1"/>
                </a:gradFill>
                <a:effectLst/>
                <a:uLnTx/>
                <a:uFillTx/>
                <a:ea typeface="字魂59号-创粗黑"/>
                <a:cs typeface="+mn-ea"/>
                <a:sym typeface="+mn-lt"/>
              </a:rPr>
              <a:t>04</a:t>
            </a:r>
            <a:endParaRPr kumimoji="0" lang="zh-CN" altLang="en-US" sz="8800" b="1" i="1" u="none" strike="noStrike" kern="1200" cap="none" spc="0" normalizeH="0" baseline="0" noProof="0" dirty="0">
              <a:ln>
                <a:noFill/>
              </a:ln>
              <a:gradFill>
                <a:gsLst>
                  <a:gs pos="0">
                    <a:srgbClr val="1373B7"/>
                  </a:gs>
                  <a:gs pos="100000">
                    <a:srgbClr val="115D9B"/>
                  </a:gs>
                </a:gsLst>
                <a:lin ang="5400000" scaled="1"/>
              </a:gradFill>
              <a:effectLst/>
              <a:uLnTx/>
              <a:uFillTx/>
              <a:ea typeface="字魂59号-创粗黑"/>
              <a:cs typeface="+mn-ea"/>
              <a:sym typeface="+mn-lt"/>
            </a:endParaRPr>
          </a:p>
        </p:txBody>
      </p:sp>
      <p:sp>
        <p:nvSpPr>
          <p:cNvPr id="26" name="文本框 25"/>
          <p:cNvSpPr txBox="1"/>
          <p:nvPr/>
        </p:nvSpPr>
        <p:spPr>
          <a:xfrm>
            <a:off x="2518279" y="3875945"/>
            <a:ext cx="1043876" cy="400110"/>
          </a:xfrm>
          <a:prstGeom prst="rect">
            <a:avLst/>
          </a:prstGeom>
          <a:noFill/>
        </p:spPr>
        <p:txBody>
          <a:bodyPr wrap="none" rtlCol="0">
            <a:spAutoFit/>
            <a:scene3d>
              <a:camera prst="orthographicFront"/>
              <a:lightRig rig="threePt" dir="t"/>
            </a:scene3d>
            <a:sp3d contourW="12700"/>
          </a:bodyPr>
          <a:lstStyle/>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ea typeface="字魂59号-创粗黑"/>
                <a:cs typeface="+mn-ea"/>
                <a:sym typeface="+mn-lt"/>
              </a:rPr>
              <a:t>总结</a:t>
            </a:r>
          </a:p>
        </p:txBody>
      </p:sp>
      <p:sp>
        <p:nvSpPr>
          <p:cNvPr id="28" name="文本框 27"/>
          <p:cNvSpPr txBox="1"/>
          <p:nvPr/>
        </p:nvSpPr>
        <p:spPr>
          <a:xfrm>
            <a:off x="2518279" y="4319909"/>
            <a:ext cx="1043876" cy="400110"/>
          </a:xfrm>
          <a:prstGeom prst="rect">
            <a:avLst/>
          </a:prstGeom>
          <a:noFill/>
        </p:spPr>
        <p:txBody>
          <a:bodyPr wrap="none" rtlCol="0">
            <a:spAutoFit/>
            <a:scene3d>
              <a:camera prst="orthographicFront"/>
              <a:lightRig rig="threePt" dir="t"/>
            </a:scene3d>
            <a:sp3d contourW="12700"/>
          </a:bodyPr>
          <a:lstStyle/>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ea typeface="字魂59号-创粗黑"/>
                <a:cs typeface="+mn-ea"/>
                <a:sym typeface="+mn-lt"/>
              </a:rPr>
              <a:t>展望</a:t>
            </a:r>
          </a:p>
        </p:txBody>
      </p:sp>
    </p:spTree>
    <p:extLst>
      <p:ext uri="{BB962C8B-B14F-4D97-AF65-F5344CB8AC3E}">
        <p14:creationId xmlns:p14="http://schemas.microsoft.com/office/powerpoint/2010/main" val="389451394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椭圆 26"/>
          <p:cNvSpPr/>
          <p:nvPr/>
        </p:nvSpPr>
        <p:spPr>
          <a:xfrm>
            <a:off x="3916559" y="1765285"/>
            <a:ext cx="578307" cy="578307"/>
          </a:xfrm>
          <a:prstGeom prst="ellipse">
            <a:avLst/>
          </a:prstGeom>
          <a:gradFill>
            <a:gsLst>
              <a:gs pos="0">
                <a:srgbClr val="115D9B"/>
              </a:gs>
              <a:gs pos="100000">
                <a:srgbClr val="1373B7"/>
              </a:gs>
            </a:gsLst>
            <a:lin ang="0" scaled="1"/>
          </a:gradFill>
          <a:ln w="3175" cap="flat" cmpd="sng" algn="ctr">
            <a:noFill/>
            <a:prstDash val="solid"/>
          </a:ln>
          <a:effectLst/>
        </p:spPr>
        <p:txBody>
          <a:bodyPr anchor="ctr"/>
          <a:lstStyle/>
          <a:p>
            <a:pPr algn="ctr" defTabSz="914377" eaLnBrk="0" fontAlgn="base" hangingPunct="0">
              <a:lnSpc>
                <a:spcPct val="150000"/>
              </a:lnSpc>
              <a:spcBef>
                <a:spcPct val="0"/>
              </a:spcBef>
              <a:spcAft>
                <a:spcPct val="0"/>
              </a:spcAft>
              <a:defRPr/>
            </a:pPr>
            <a:endParaRPr lang="zh-CN" altLang="en-US" sz="2400" kern="0">
              <a:solidFill>
                <a:srgbClr val="0A7A04"/>
              </a:solidFill>
              <a:cs typeface="+mn-ea"/>
              <a:sym typeface="+mn-lt"/>
            </a:endParaRPr>
          </a:p>
        </p:txBody>
      </p:sp>
      <p:sp>
        <p:nvSpPr>
          <p:cNvPr id="28" name="椭圆 27"/>
          <p:cNvSpPr/>
          <p:nvPr/>
        </p:nvSpPr>
        <p:spPr>
          <a:xfrm>
            <a:off x="10603581" y="4427149"/>
            <a:ext cx="410355" cy="410355"/>
          </a:xfrm>
          <a:prstGeom prst="ellipse">
            <a:avLst/>
          </a:prstGeom>
          <a:gradFill>
            <a:gsLst>
              <a:gs pos="0">
                <a:srgbClr val="115D9B"/>
              </a:gs>
              <a:gs pos="100000">
                <a:srgbClr val="1373B7"/>
              </a:gs>
            </a:gsLst>
            <a:lin ang="0" scaled="1"/>
          </a:gradFill>
          <a:ln w="3175" cap="flat" cmpd="sng" algn="ctr">
            <a:noFill/>
            <a:prstDash val="solid"/>
          </a:ln>
          <a:effectLst/>
        </p:spPr>
        <p:txBody>
          <a:bodyPr anchor="ctr"/>
          <a:lstStyle/>
          <a:p>
            <a:pPr algn="ctr" defTabSz="914377" eaLnBrk="0" fontAlgn="base" hangingPunct="0">
              <a:lnSpc>
                <a:spcPct val="150000"/>
              </a:lnSpc>
              <a:spcBef>
                <a:spcPct val="0"/>
              </a:spcBef>
              <a:spcAft>
                <a:spcPct val="0"/>
              </a:spcAft>
              <a:defRPr/>
            </a:pPr>
            <a:endParaRPr lang="zh-CN" altLang="en-US" sz="2400" kern="0">
              <a:solidFill>
                <a:srgbClr val="0A7A04"/>
              </a:solidFill>
              <a:cs typeface="+mn-ea"/>
              <a:sym typeface="+mn-lt"/>
            </a:endParaRPr>
          </a:p>
        </p:txBody>
      </p:sp>
      <p:sp>
        <p:nvSpPr>
          <p:cNvPr id="29" name="椭圆 28"/>
          <p:cNvSpPr/>
          <p:nvPr/>
        </p:nvSpPr>
        <p:spPr>
          <a:xfrm>
            <a:off x="6488516" y="5220549"/>
            <a:ext cx="612563" cy="612563"/>
          </a:xfrm>
          <a:prstGeom prst="ellipse">
            <a:avLst/>
          </a:prstGeom>
          <a:gradFill>
            <a:gsLst>
              <a:gs pos="0">
                <a:srgbClr val="115D9B"/>
              </a:gs>
              <a:gs pos="100000">
                <a:srgbClr val="1373B7"/>
              </a:gs>
            </a:gsLst>
            <a:lin ang="0" scaled="1"/>
          </a:gradFill>
          <a:ln w="3175" cap="flat" cmpd="sng" algn="ctr">
            <a:noFill/>
            <a:prstDash val="solid"/>
          </a:ln>
          <a:effectLst/>
        </p:spPr>
        <p:txBody>
          <a:bodyPr anchor="ctr"/>
          <a:lstStyle/>
          <a:p>
            <a:pPr algn="ctr" defTabSz="914377" eaLnBrk="0" fontAlgn="base" hangingPunct="0">
              <a:lnSpc>
                <a:spcPct val="150000"/>
              </a:lnSpc>
              <a:spcBef>
                <a:spcPct val="0"/>
              </a:spcBef>
              <a:spcAft>
                <a:spcPct val="0"/>
              </a:spcAft>
              <a:defRPr/>
            </a:pPr>
            <a:endParaRPr lang="zh-CN" altLang="en-US" sz="2400" kern="0">
              <a:solidFill>
                <a:srgbClr val="0A7A04"/>
              </a:solidFill>
              <a:cs typeface="+mn-ea"/>
              <a:sym typeface="+mn-lt"/>
            </a:endParaRPr>
          </a:p>
        </p:txBody>
      </p:sp>
      <p:sp>
        <p:nvSpPr>
          <p:cNvPr id="30" name="椭圆 29"/>
          <p:cNvSpPr/>
          <p:nvPr/>
        </p:nvSpPr>
        <p:spPr>
          <a:xfrm>
            <a:off x="1845736" y="4881036"/>
            <a:ext cx="625685" cy="625685"/>
          </a:xfrm>
          <a:prstGeom prst="ellipse">
            <a:avLst/>
          </a:prstGeom>
          <a:gradFill>
            <a:gsLst>
              <a:gs pos="0">
                <a:srgbClr val="115D9B"/>
              </a:gs>
              <a:gs pos="100000">
                <a:srgbClr val="1373B7"/>
              </a:gs>
            </a:gsLst>
            <a:lin ang="0" scaled="1"/>
          </a:gradFill>
          <a:ln w="3175" cap="flat" cmpd="sng" algn="ctr">
            <a:noFill/>
            <a:prstDash val="solid"/>
          </a:ln>
          <a:effectLst/>
        </p:spPr>
        <p:txBody>
          <a:bodyPr anchor="ctr"/>
          <a:lstStyle/>
          <a:p>
            <a:pPr algn="ctr" defTabSz="914377" eaLnBrk="0" fontAlgn="base" hangingPunct="0">
              <a:lnSpc>
                <a:spcPct val="150000"/>
              </a:lnSpc>
              <a:spcBef>
                <a:spcPct val="0"/>
              </a:spcBef>
              <a:spcAft>
                <a:spcPct val="0"/>
              </a:spcAft>
              <a:defRPr/>
            </a:pPr>
            <a:endParaRPr lang="zh-CN" altLang="en-US" sz="2400" kern="0">
              <a:solidFill>
                <a:srgbClr val="0A7A04"/>
              </a:solidFill>
              <a:cs typeface="+mn-ea"/>
              <a:sym typeface="+mn-lt"/>
            </a:endParaRPr>
          </a:p>
        </p:txBody>
      </p:sp>
      <p:grpSp>
        <p:nvGrpSpPr>
          <p:cNvPr id="31" name="组合 30"/>
          <p:cNvGrpSpPr/>
          <p:nvPr/>
        </p:nvGrpSpPr>
        <p:grpSpPr>
          <a:xfrm>
            <a:off x="1059786" y="1647617"/>
            <a:ext cx="2810149" cy="2810150"/>
            <a:chOff x="656726" y="1399676"/>
            <a:chExt cx="2107612" cy="2107612"/>
          </a:xfrm>
        </p:grpSpPr>
        <p:sp>
          <p:nvSpPr>
            <p:cNvPr id="32" name="椭圆 31"/>
            <p:cNvSpPr/>
            <p:nvPr/>
          </p:nvSpPr>
          <p:spPr>
            <a:xfrm>
              <a:off x="656726" y="1399676"/>
              <a:ext cx="2107612" cy="2107612"/>
            </a:xfrm>
            <a:prstGeom prst="ellipse">
              <a:avLst/>
            </a:prstGeom>
            <a:noFill/>
            <a:ln w="3175" cap="flat" cmpd="sng" algn="ctr">
              <a:solidFill>
                <a:schemeClr val="bg1">
                  <a:lumMod val="75000"/>
                  <a:alpha val="30000"/>
                </a:schemeClr>
              </a:solidFill>
              <a:prstDash val="solid"/>
            </a:ln>
            <a:effectLst/>
          </p:spPr>
          <p:txBody>
            <a:bodyPr anchor="ctr">
              <a:scene3d>
                <a:camera prst="orthographicFront"/>
                <a:lightRig rig="threePt" dir="t"/>
              </a:scene3d>
              <a:sp3d contourW="12700"/>
            </a:bodyPr>
            <a:lstStyle/>
            <a:p>
              <a:pPr algn="ctr" defTabSz="914377" eaLnBrk="0" fontAlgn="base" hangingPunct="0">
                <a:spcBef>
                  <a:spcPct val="0"/>
                </a:spcBef>
                <a:spcAft>
                  <a:spcPct val="0"/>
                </a:spcAft>
                <a:defRPr/>
              </a:pPr>
              <a:endParaRPr lang="zh-CN" altLang="en-US" sz="2400" kern="0">
                <a:solidFill>
                  <a:schemeClr val="bg1">
                    <a:lumMod val="50000"/>
                  </a:schemeClr>
                </a:solidFill>
                <a:cs typeface="+mn-ea"/>
                <a:sym typeface="+mn-lt"/>
              </a:endParaRPr>
            </a:p>
          </p:txBody>
        </p:sp>
        <p:sp>
          <p:nvSpPr>
            <p:cNvPr id="34" name="文本框 66"/>
            <p:cNvSpPr txBox="1">
              <a:spLocks noChangeArrowheads="1"/>
            </p:cNvSpPr>
            <p:nvPr/>
          </p:nvSpPr>
          <p:spPr bwMode="auto">
            <a:xfrm>
              <a:off x="890906" y="2465070"/>
              <a:ext cx="1615442" cy="719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sp3d contourW="12700"/>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nSpc>
                  <a:spcPct val="114000"/>
                </a:lnSpc>
              </a:pPr>
              <a:r>
                <a:rPr lang="zh-CN" altLang="en-US" sz="1000" dirty="0">
                  <a:solidFill>
                    <a:schemeClr val="tx1">
                      <a:lumMod val="65000"/>
                      <a:lumOff val="35000"/>
                    </a:schemeClr>
                  </a:solidFill>
                  <a:latin typeface="+mn-lt"/>
                  <a:ea typeface="+mn-ea"/>
                  <a:cs typeface="+mn-ea"/>
                  <a:sym typeface="+mn-lt"/>
                </a:rPr>
                <a:t>基于</a:t>
              </a:r>
              <a:r>
                <a:rPr lang="en-US" altLang="zh-CN" sz="1000" dirty="0">
                  <a:solidFill>
                    <a:schemeClr val="tx1">
                      <a:lumMod val="65000"/>
                      <a:lumOff val="35000"/>
                    </a:schemeClr>
                  </a:solidFill>
                  <a:latin typeface="+mn-lt"/>
                  <a:ea typeface="+mn-ea"/>
                  <a:cs typeface="+mn-ea"/>
                  <a:sym typeface="+mn-lt"/>
                </a:rPr>
                <a:t>Transformer</a:t>
              </a:r>
              <a:r>
                <a:rPr lang="zh-CN" altLang="en-US" sz="1000" dirty="0">
                  <a:solidFill>
                    <a:schemeClr val="tx1">
                      <a:lumMod val="65000"/>
                      <a:lumOff val="35000"/>
                    </a:schemeClr>
                  </a:solidFill>
                  <a:latin typeface="+mn-lt"/>
                  <a:ea typeface="+mn-ea"/>
                  <a:cs typeface="+mn-ea"/>
                  <a:sym typeface="+mn-lt"/>
                </a:rPr>
                <a:t>骨干提出的 </a:t>
              </a:r>
              <a:r>
                <a:rPr lang="en-US" altLang="zh-CN" sz="1000" b="1" dirty="0">
                  <a:solidFill>
                    <a:schemeClr val="tx1">
                      <a:lumMod val="65000"/>
                      <a:lumOff val="35000"/>
                    </a:schemeClr>
                  </a:solidFill>
                  <a:latin typeface="+mn-lt"/>
                  <a:ea typeface="+mn-ea"/>
                  <a:cs typeface="+mn-ea"/>
                  <a:sym typeface="+mn-lt"/>
                </a:rPr>
                <a:t>MN </a:t>
              </a:r>
              <a:r>
                <a:rPr lang="zh-CN" altLang="en-US" sz="1000" b="1" dirty="0">
                  <a:solidFill>
                    <a:schemeClr val="tx1">
                      <a:lumMod val="65000"/>
                      <a:lumOff val="35000"/>
                    </a:schemeClr>
                  </a:solidFill>
                  <a:latin typeface="+mn-lt"/>
                  <a:ea typeface="+mn-ea"/>
                  <a:cs typeface="+mn-ea"/>
                  <a:sym typeface="+mn-lt"/>
                </a:rPr>
                <a:t>网络结构。</a:t>
              </a:r>
              <a:r>
                <a:rPr lang="zh-CN" altLang="en-US" sz="1000" dirty="0">
                  <a:solidFill>
                    <a:schemeClr val="tx1">
                      <a:lumMod val="65000"/>
                      <a:lumOff val="35000"/>
                    </a:schemeClr>
                  </a:solidFill>
                  <a:latin typeface="+mn-lt"/>
                  <a:ea typeface="+mn-ea"/>
                  <a:cs typeface="+mn-ea"/>
                  <a:sym typeface="+mn-lt"/>
                </a:rPr>
                <a:t>比基线网络所使用的 </a:t>
              </a:r>
              <a:r>
                <a:rPr lang="en-US" altLang="zh-CN" sz="1000" dirty="0">
                  <a:solidFill>
                    <a:schemeClr val="tx1">
                      <a:lumMod val="65000"/>
                      <a:lumOff val="35000"/>
                    </a:schemeClr>
                  </a:solidFill>
                  <a:latin typeface="+mn-lt"/>
                  <a:ea typeface="+mn-ea"/>
                  <a:cs typeface="+mn-ea"/>
                  <a:sym typeface="+mn-lt"/>
                </a:rPr>
                <a:t>DLA-Seg </a:t>
              </a:r>
              <a:r>
                <a:rPr lang="zh-CN" altLang="en-US" sz="1000" dirty="0">
                  <a:solidFill>
                    <a:schemeClr val="tx1">
                      <a:lumMod val="65000"/>
                      <a:lumOff val="35000"/>
                    </a:schemeClr>
                  </a:solidFill>
                  <a:latin typeface="+mn-lt"/>
                  <a:ea typeface="+mn-ea"/>
                  <a:cs typeface="+mn-ea"/>
                  <a:sym typeface="+mn-lt"/>
                </a:rPr>
                <a:t>网络在检测精度上有了明显的提高，在通用目标检测评价指标 </a:t>
              </a:r>
              <a:r>
                <a:rPr lang="en-US" altLang="zh-CN" sz="1000" dirty="0">
                  <a:solidFill>
                    <a:schemeClr val="tx1">
                      <a:lumMod val="65000"/>
                      <a:lumOff val="35000"/>
                    </a:schemeClr>
                  </a:solidFill>
                  <a:latin typeface="+mn-lt"/>
                  <a:ea typeface="+mn-ea"/>
                  <a:cs typeface="+mn-ea"/>
                  <a:sym typeface="+mn-lt"/>
                </a:rPr>
                <a:t>AP </a:t>
              </a:r>
              <a:r>
                <a:rPr lang="zh-CN" altLang="en-US" sz="1000" dirty="0">
                  <a:solidFill>
                    <a:schemeClr val="tx1">
                      <a:lumMod val="65000"/>
                      <a:lumOff val="35000"/>
                    </a:schemeClr>
                  </a:solidFill>
                  <a:latin typeface="+mn-lt"/>
                  <a:ea typeface="+mn-ea"/>
                  <a:cs typeface="+mn-ea"/>
                  <a:sym typeface="+mn-lt"/>
                </a:rPr>
                <a:t>上提高了 </a:t>
              </a:r>
              <a:r>
                <a:rPr lang="en-US" altLang="zh-CN" sz="1000" b="1" dirty="0">
                  <a:solidFill>
                    <a:schemeClr val="tx1">
                      <a:lumMod val="65000"/>
                      <a:lumOff val="35000"/>
                    </a:schemeClr>
                  </a:solidFill>
                  <a:latin typeface="+mn-lt"/>
                  <a:ea typeface="+mn-ea"/>
                  <a:cs typeface="+mn-ea"/>
                  <a:sym typeface="+mn-lt"/>
                </a:rPr>
                <a:t>0.2%</a:t>
              </a:r>
              <a:r>
                <a:rPr lang="zh-CN" altLang="en-US" sz="1000" dirty="0">
                  <a:solidFill>
                    <a:schemeClr val="tx1">
                      <a:lumMod val="65000"/>
                      <a:lumOff val="35000"/>
                    </a:schemeClr>
                  </a:solidFill>
                  <a:latin typeface="+mn-lt"/>
                  <a:ea typeface="+mn-ea"/>
                  <a:cs typeface="+mn-ea"/>
                  <a:sym typeface="+mn-lt"/>
                </a:rPr>
                <a:t>。</a:t>
              </a:r>
              <a:endParaRPr lang="en-US" altLang="zh-CN" sz="1000" dirty="0">
                <a:solidFill>
                  <a:schemeClr val="tx1">
                    <a:lumMod val="65000"/>
                    <a:lumOff val="35000"/>
                  </a:schemeClr>
                </a:solidFill>
                <a:latin typeface="+mn-lt"/>
                <a:ea typeface="+mn-ea"/>
                <a:cs typeface="+mn-ea"/>
                <a:sym typeface="+mn-lt"/>
              </a:endParaRPr>
            </a:p>
          </p:txBody>
        </p:sp>
      </p:grpSp>
      <p:grpSp>
        <p:nvGrpSpPr>
          <p:cNvPr id="43" name="组合 42"/>
          <p:cNvGrpSpPr/>
          <p:nvPr/>
        </p:nvGrpSpPr>
        <p:grpSpPr>
          <a:xfrm>
            <a:off x="7653686" y="3012378"/>
            <a:ext cx="2614925" cy="2614928"/>
            <a:chOff x="5295267" y="2778444"/>
            <a:chExt cx="1961194" cy="1961196"/>
          </a:xfrm>
        </p:grpSpPr>
        <p:sp>
          <p:nvSpPr>
            <p:cNvPr id="44" name="椭圆 43"/>
            <p:cNvSpPr/>
            <p:nvPr/>
          </p:nvSpPr>
          <p:spPr>
            <a:xfrm>
              <a:off x="5295267" y="2778444"/>
              <a:ext cx="1961194" cy="1961196"/>
            </a:xfrm>
            <a:prstGeom prst="ellipse">
              <a:avLst/>
            </a:prstGeom>
            <a:noFill/>
            <a:ln w="3175" cap="flat" cmpd="sng" algn="ctr">
              <a:solidFill>
                <a:schemeClr val="bg1">
                  <a:lumMod val="75000"/>
                  <a:alpha val="20000"/>
                </a:schemeClr>
              </a:solidFill>
              <a:prstDash val="solid"/>
            </a:ln>
            <a:effectLst/>
          </p:spPr>
          <p:txBody>
            <a:bodyPr anchor="ctr">
              <a:scene3d>
                <a:camera prst="orthographicFront"/>
                <a:lightRig rig="threePt" dir="t"/>
              </a:scene3d>
              <a:sp3d contourW="12700"/>
            </a:bodyPr>
            <a:lstStyle/>
            <a:p>
              <a:pPr algn="ctr" defTabSz="914377" eaLnBrk="0" fontAlgn="base" hangingPunct="0">
                <a:spcBef>
                  <a:spcPct val="0"/>
                </a:spcBef>
                <a:spcAft>
                  <a:spcPct val="0"/>
                </a:spcAft>
                <a:defRPr/>
              </a:pPr>
              <a:endParaRPr lang="zh-CN" altLang="en-US" sz="2400" kern="0">
                <a:solidFill>
                  <a:schemeClr val="bg1">
                    <a:lumMod val="50000"/>
                  </a:schemeClr>
                </a:solidFill>
                <a:cs typeface="+mn-ea"/>
                <a:sym typeface="+mn-lt"/>
              </a:endParaRPr>
            </a:p>
          </p:txBody>
        </p:sp>
        <p:sp>
          <p:nvSpPr>
            <p:cNvPr id="45" name="Freeform 17"/>
            <p:cNvSpPr>
              <a:spLocks noEditPoints="1"/>
            </p:cNvSpPr>
            <p:nvPr/>
          </p:nvSpPr>
          <p:spPr bwMode="auto">
            <a:xfrm>
              <a:off x="5955197" y="3146603"/>
              <a:ext cx="598230" cy="549098"/>
            </a:xfrm>
            <a:custGeom>
              <a:avLst/>
              <a:gdLst>
                <a:gd name="T0" fmla="*/ 359209 w 2069"/>
                <a:gd name="T1" fmla="*/ 0 h 1899"/>
                <a:gd name="T2" fmla="*/ 60617 w 2069"/>
                <a:gd name="T3" fmla="*/ 249426 h 1899"/>
                <a:gd name="T4" fmla="*/ 0 w 2069"/>
                <a:gd name="T5" fmla="*/ 249426 h 1899"/>
                <a:gd name="T6" fmla="*/ 83067 w 2069"/>
                <a:gd name="T7" fmla="*/ 360174 h 1899"/>
                <a:gd name="T8" fmla="*/ 165814 w 2069"/>
                <a:gd name="T9" fmla="*/ 249426 h 1899"/>
                <a:gd name="T10" fmla="*/ 116102 w 2069"/>
                <a:gd name="T11" fmla="*/ 249426 h 1899"/>
                <a:gd name="T12" fmla="*/ 359209 w 2069"/>
                <a:gd name="T13" fmla="*/ 55535 h 1899"/>
                <a:gd name="T14" fmla="*/ 608090 w 2069"/>
                <a:gd name="T15" fmla="*/ 304961 h 1899"/>
                <a:gd name="T16" fmla="*/ 359209 w 2069"/>
                <a:gd name="T17" fmla="*/ 554386 h 1899"/>
                <a:gd name="T18" fmla="*/ 152985 w 2069"/>
                <a:gd name="T19" fmla="*/ 443316 h 1899"/>
                <a:gd name="T20" fmla="*/ 88519 w 2069"/>
                <a:gd name="T21" fmla="*/ 443316 h 1899"/>
                <a:gd name="T22" fmla="*/ 359209 w 2069"/>
                <a:gd name="T23" fmla="*/ 609600 h 1899"/>
                <a:gd name="T24" fmla="*/ 663575 w 2069"/>
                <a:gd name="T25" fmla="*/ 304961 h 1899"/>
                <a:gd name="T26" fmla="*/ 359209 w 2069"/>
                <a:gd name="T27" fmla="*/ 0 h 1899"/>
                <a:gd name="T28" fmla="*/ 346380 w 2069"/>
                <a:gd name="T29" fmla="*/ 110749 h 1899"/>
                <a:gd name="T30" fmla="*/ 346380 w 2069"/>
                <a:gd name="T31" fmla="*/ 313949 h 1899"/>
                <a:gd name="T32" fmla="*/ 490064 w 2069"/>
                <a:gd name="T33" fmla="*/ 399017 h 1899"/>
                <a:gd name="T34" fmla="*/ 503214 w 2069"/>
                <a:gd name="T35" fmla="*/ 374941 h 1899"/>
                <a:gd name="T36" fmla="*/ 373963 w 2069"/>
                <a:gd name="T37" fmla="*/ 297256 h 1899"/>
                <a:gd name="T38" fmla="*/ 373963 w 2069"/>
                <a:gd name="T39" fmla="*/ 110749 h 1899"/>
                <a:gd name="T40" fmla="*/ 346380 w 2069"/>
                <a:gd name="T41" fmla="*/ 110749 h 1899"/>
                <a:gd name="T42" fmla="*/ 346380 w 2069"/>
                <a:gd name="T43" fmla="*/ 110749 h 1899"/>
                <a:gd name="T44" fmla="*/ 346380 w 2069"/>
                <a:gd name="T45" fmla="*/ 110749 h 189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69" h="1899">
                  <a:moveTo>
                    <a:pt x="1120" y="0"/>
                  </a:moveTo>
                  <a:cubicBezTo>
                    <a:pt x="655" y="0"/>
                    <a:pt x="270" y="334"/>
                    <a:pt x="189" y="777"/>
                  </a:cubicBezTo>
                  <a:cubicBezTo>
                    <a:pt x="0" y="777"/>
                    <a:pt x="0" y="777"/>
                    <a:pt x="0" y="777"/>
                  </a:cubicBezTo>
                  <a:cubicBezTo>
                    <a:pt x="259" y="1122"/>
                    <a:pt x="259" y="1122"/>
                    <a:pt x="259" y="1122"/>
                  </a:cubicBezTo>
                  <a:cubicBezTo>
                    <a:pt x="517" y="777"/>
                    <a:pt x="517" y="777"/>
                    <a:pt x="517" y="777"/>
                  </a:cubicBezTo>
                  <a:cubicBezTo>
                    <a:pt x="362" y="777"/>
                    <a:pt x="362" y="777"/>
                    <a:pt x="362" y="777"/>
                  </a:cubicBezTo>
                  <a:cubicBezTo>
                    <a:pt x="442" y="432"/>
                    <a:pt x="747" y="173"/>
                    <a:pt x="1120" y="173"/>
                  </a:cubicBezTo>
                  <a:cubicBezTo>
                    <a:pt x="1552" y="173"/>
                    <a:pt x="1896" y="518"/>
                    <a:pt x="1896" y="950"/>
                  </a:cubicBezTo>
                  <a:cubicBezTo>
                    <a:pt x="1896" y="1381"/>
                    <a:pt x="1552" y="1727"/>
                    <a:pt x="1120" y="1727"/>
                  </a:cubicBezTo>
                  <a:cubicBezTo>
                    <a:pt x="850" y="1727"/>
                    <a:pt x="615" y="1588"/>
                    <a:pt x="477" y="1381"/>
                  </a:cubicBezTo>
                  <a:cubicBezTo>
                    <a:pt x="276" y="1381"/>
                    <a:pt x="276" y="1381"/>
                    <a:pt x="276" y="1381"/>
                  </a:cubicBezTo>
                  <a:cubicBezTo>
                    <a:pt x="431" y="1686"/>
                    <a:pt x="753" y="1899"/>
                    <a:pt x="1120" y="1899"/>
                  </a:cubicBezTo>
                  <a:cubicBezTo>
                    <a:pt x="1643" y="1899"/>
                    <a:pt x="2069" y="1473"/>
                    <a:pt x="2069" y="950"/>
                  </a:cubicBezTo>
                  <a:cubicBezTo>
                    <a:pt x="2069" y="426"/>
                    <a:pt x="1643" y="0"/>
                    <a:pt x="1120" y="0"/>
                  </a:cubicBezTo>
                  <a:close/>
                  <a:moveTo>
                    <a:pt x="1080" y="345"/>
                  </a:moveTo>
                  <a:cubicBezTo>
                    <a:pt x="1080" y="978"/>
                    <a:pt x="1080" y="978"/>
                    <a:pt x="1080" y="978"/>
                  </a:cubicBezTo>
                  <a:cubicBezTo>
                    <a:pt x="1528" y="1243"/>
                    <a:pt x="1528" y="1243"/>
                    <a:pt x="1528" y="1243"/>
                  </a:cubicBezTo>
                  <a:cubicBezTo>
                    <a:pt x="1569" y="1168"/>
                    <a:pt x="1569" y="1168"/>
                    <a:pt x="1569" y="1168"/>
                  </a:cubicBezTo>
                  <a:cubicBezTo>
                    <a:pt x="1166" y="926"/>
                    <a:pt x="1166" y="926"/>
                    <a:pt x="1166" y="926"/>
                  </a:cubicBezTo>
                  <a:cubicBezTo>
                    <a:pt x="1166" y="345"/>
                    <a:pt x="1166" y="345"/>
                    <a:pt x="1166" y="345"/>
                  </a:cubicBezTo>
                  <a:lnTo>
                    <a:pt x="1080" y="345"/>
                  </a:lnTo>
                  <a:close/>
                  <a:moveTo>
                    <a:pt x="1080" y="345"/>
                  </a:moveTo>
                  <a:cubicBezTo>
                    <a:pt x="1080" y="345"/>
                    <a:pt x="1080" y="345"/>
                    <a:pt x="1080" y="345"/>
                  </a:cubicBezTo>
                </a:path>
              </a:pathLst>
            </a:custGeom>
            <a:gradFill>
              <a:gsLst>
                <a:gs pos="0">
                  <a:srgbClr val="115D9B"/>
                </a:gs>
                <a:gs pos="100000">
                  <a:srgbClr val="1373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cene3d>
                <a:camera prst="orthographicFront"/>
                <a:lightRig rig="threePt" dir="t"/>
              </a:scene3d>
              <a:sp3d contourW="12700"/>
            </a:bodyPr>
            <a:lstStyle/>
            <a:p>
              <a:pPr defTabSz="914377" eaLnBrk="0" fontAlgn="base" hangingPunct="0">
                <a:spcBef>
                  <a:spcPct val="0"/>
                </a:spcBef>
                <a:spcAft>
                  <a:spcPct val="0"/>
                </a:spcAft>
                <a:defRPr/>
              </a:pPr>
              <a:endParaRPr lang="zh-CN" altLang="en-US" sz="2400" kern="0">
                <a:solidFill>
                  <a:schemeClr val="bg1">
                    <a:lumMod val="50000"/>
                  </a:schemeClr>
                </a:solidFill>
                <a:cs typeface="+mn-ea"/>
                <a:sym typeface="+mn-lt"/>
              </a:endParaRPr>
            </a:p>
          </p:txBody>
        </p:sp>
        <p:sp>
          <p:nvSpPr>
            <p:cNvPr id="46" name="文本框 66"/>
            <p:cNvSpPr txBox="1">
              <a:spLocks noChangeArrowheads="1"/>
            </p:cNvSpPr>
            <p:nvPr/>
          </p:nvSpPr>
          <p:spPr bwMode="auto">
            <a:xfrm>
              <a:off x="5485766" y="3806190"/>
              <a:ext cx="1615442" cy="58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sp3d contourW="12700"/>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nSpc>
                  <a:spcPct val="114000"/>
                </a:lnSpc>
              </a:pPr>
              <a:r>
                <a:rPr lang="zh-CN" altLang="en-US" sz="1000" dirty="0">
                  <a:solidFill>
                    <a:schemeClr val="tx1">
                      <a:lumMod val="65000"/>
                      <a:lumOff val="35000"/>
                    </a:schemeClr>
                  </a:solidFill>
                  <a:latin typeface="+mn-lt"/>
                  <a:ea typeface="+mn-ea"/>
                  <a:cs typeface="+mn-ea"/>
                  <a:sym typeface="+mn-lt"/>
                </a:rPr>
                <a:t>对基于深度学习的</a:t>
              </a:r>
              <a:r>
                <a:rPr lang="zh-CN" altLang="en-US" sz="1000" b="1" dirty="0">
                  <a:solidFill>
                    <a:schemeClr val="tx1">
                      <a:lumMod val="65000"/>
                      <a:lumOff val="35000"/>
                    </a:schemeClr>
                  </a:solidFill>
                  <a:latin typeface="+mn-lt"/>
                  <a:ea typeface="+mn-ea"/>
                  <a:cs typeface="+mn-ea"/>
                  <a:sym typeface="+mn-lt"/>
                </a:rPr>
                <a:t>行人跟踪系统</a:t>
              </a:r>
              <a:r>
                <a:rPr lang="zh-CN" altLang="en-US" sz="1000" dirty="0">
                  <a:solidFill>
                    <a:schemeClr val="tx1">
                      <a:lumMod val="65000"/>
                      <a:lumOff val="35000"/>
                    </a:schemeClr>
                  </a:solidFill>
                  <a:latin typeface="+mn-lt"/>
                  <a:ea typeface="+mn-ea"/>
                  <a:cs typeface="+mn-ea"/>
                  <a:sym typeface="+mn-lt"/>
                </a:rPr>
                <a:t>进行了设计和实现，完成实时行人跟踪，实时人数统计，并增加人流量数据分析功能</a:t>
              </a:r>
              <a:endParaRPr lang="en-US" altLang="zh-CN" sz="1000" dirty="0">
                <a:solidFill>
                  <a:schemeClr val="tx1">
                    <a:lumMod val="65000"/>
                    <a:lumOff val="35000"/>
                  </a:schemeClr>
                </a:solidFill>
                <a:latin typeface="+mn-lt"/>
                <a:ea typeface="+mn-ea"/>
                <a:cs typeface="+mn-ea"/>
                <a:sym typeface="+mn-lt"/>
              </a:endParaRPr>
            </a:p>
          </p:txBody>
        </p:sp>
      </p:grpSp>
      <p:grpSp>
        <p:nvGrpSpPr>
          <p:cNvPr id="5" name="组合 4">
            <a:extLst>
              <a:ext uri="{FF2B5EF4-FFF2-40B4-BE49-F238E27FC236}">
                <a16:creationId xmlns:a16="http://schemas.microsoft.com/office/drawing/2014/main" id="{30AB0A2D-37C4-4C5B-91DA-9A40B449CE3C}"/>
              </a:ext>
            </a:extLst>
          </p:cNvPr>
          <p:cNvGrpSpPr/>
          <p:nvPr/>
        </p:nvGrpSpPr>
        <p:grpSpPr>
          <a:xfrm>
            <a:off x="3230982" y="3481017"/>
            <a:ext cx="2527768" cy="2524904"/>
            <a:chOff x="2850055" y="3337413"/>
            <a:chExt cx="2527768" cy="2524904"/>
          </a:xfrm>
        </p:grpSpPr>
        <p:grpSp>
          <p:nvGrpSpPr>
            <p:cNvPr id="35" name="组合 34"/>
            <p:cNvGrpSpPr/>
            <p:nvPr/>
          </p:nvGrpSpPr>
          <p:grpSpPr>
            <a:xfrm>
              <a:off x="2850055" y="3337413"/>
              <a:ext cx="2527768" cy="2524904"/>
              <a:chOff x="2231335" y="2503062"/>
              <a:chExt cx="1895826" cy="1893678"/>
            </a:xfrm>
          </p:grpSpPr>
          <p:sp>
            <p:nvSpPr>
              <p:cNvPr id="36" name="椭圆 35"/>
              <p:cNvSpPr/>
              <p:nvPr/>
            </p:nvSpPr>
            <p:spPr>
              <a:xfrm>
                <a:off x="2231335" y="2503062"/>
                <a:ext cx="1895826" cy="1893678"/>
              </a:xfrm>
              <a:prstGeom prst="ellipse">
                <a:avLst/>
              </a:prstGeom>
              <a:noFill/>
              <a:ln w="3175" cap="flat" cmpd="sng" algn="ctr">
                <a:solidFill>
                  <a:schemeClr val="bg1">
                    <a:lumMod val="75000"/>
                    <a:alpha val="20000"/>
                  </a:schemeClr>
                </a:solidFill>
                <a:prstDash val="solid"/>
              </a:ln>
              <a:effectLst/>
            </p:spPr>
            <p:txBody>
              <a:bodyPr anchor="ctr">
                <a:scene3d>
                  <a:camera prst="orthographicFront"/>
                  <a:lightRig rig="threePt" dir="t"/>
                </a:scene3d>
                <a:sp3d contourW="12700"/>
              </a:bodyPr>
              <a:lstStyle/>
              <a:p>
                <a:pPr algn="ctr" defTabSz="914377" eaLnBrk="0" fontAlgn="base" hangingPunct="0">
                  <a:spcBef>
                    <a:spcPct val="0"/>
                  </a:spcBef>
                  <a:spcAft>
                    <a:spcPct val="0"/>
                  </a:spcAft>
                  <a:defRPr/>
                </a:pPr>
                <a:endParaRPr lang="zh-CN" altLang="en-US" sz="2400" kern="0" dirty="0">
                  <a:solidFill>
                    <a:schemeClr val="bg1">
                      <a:lumMod val="50000"/>
                    </a:schemeClr>
                  </a:solidFill>
                  <a:cs typeface="+mn-ea"/>
                  <a:sym typeface="+mn-lt"/>
                </a:endParaRPr>
              </a:p>
            </p:txBody>
          </p:sp>
          <p:sp>
            <p:nvSpPr>
              <p:cNvPr id="38" name="文本框 37"/>
              <p:cNvSpPr txBox="1">
                <a:spLocks noChangeArrowheads="1"/>
              </p:cNvSpPr>
              <p:nvPr/>
            </p:nvSpPr>
            <p:spPr bwMode="auto">
              <a:xfrm>
                <a:off x="2376806" y="3501390"/>
                <a:ext cx="1615442" cy="58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sp3d contourW="12700"/>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nSpc>
                    <a:spcPct val="114000"/>
                  </a:lnSpc>
                </a:pPr>
                <a:r>
                  <a:rPr lang="zh-CN" altLang="en-US" sz="1000" dirty="0">
                    <a:solidFill>
                      <a:schemeClr val="tx1">
                        <a:lumMod val="65000"/>
                        <a:lumOff val="35000"/>
                      </a:schemeClr>
                    </a:solidFill>
                    <a:latin typeface="+mn-lt"/>
                    <a:ea typeface="+mn-ea"/>
                    <a:cs typeface="+mn-ea"/>
                    <a:sym typeface="+mn-lt"/>
                  </a:rPr>
                  <a:t>提出了</a:t>
                </a:r>
                <a:r>
                  <a:rPr lang="zh-CN" altLang="en-US" sz="1000" b="1" dirty="0">
                    <a:solidFill>
                      <a:schemeClr val="tx1">
                        <a:lumMod val="65000"/>
                        <a:lumOff val="35000"/>
                      </a:schemeClr>
                    </a:solidFill>
                    <a:latin typeface="+mn-lt"/>
                    <a:ea typeface="+mn-ea"/>
                    <a:cs typeface="+mn-ea"/>
                    <a:sym typeface="+mn-lt"/>
                  </a:rPr>
                  <a:t>交替冻结训练</a:t>
                </a:r>
              </a:p>
              <a:p>
                <a:pPr>
                  <a:lnSpc>
                    <a:spcPct val="114000"/>
                  </a:lnSpc>
                </a:pPr>
                <a:r>
                  <a:rPr lang="zh-CN" altLang="en-US" sz="1000" dirty="0">
                    <a:solidFill>
                      <a:schemeClr val="tx1">
                        <a:lumMod val="65000"/>
                        <a:lumOff val="35000"/>
                      </a:schemeClr>
                    </a:solidFill>
                    <a:latin typeface="+mn-lt"/>
                    <a:ea typeface="+mn-ea"/>
                    <a:cs typeface="+mn-ea"/>
                    <a:sym typeface="+mn-lt"/>
                  </a:rPr>
                  <a:t>策略，使其比基线网络的跟踪指标 </a:t>
                </a:r>
                <a:r>
                  <a:rPr lang="en-US" altLang="zh-CN" sz="1000" dirty="0">
                    <a:solidFill>
                      <a:schemeClr val="tx1">
                        <a:lumMod val="65000"/>
                        <a:lumOff val="35000"/>
                      </a:schemeClr>
                    </a:solidFill>
                    <a:latin typeface="+mn-lt"/>
                    <a:ea typeface="+mn-ea"/>
                    <a:cs typeface="+mn-ea"/>
                    <a:sym typeface="+mn-lt"/>
                  </a:rPr>
                  <a:t>MOTA </a:t>
                </a:r>
                <a:r>
                  <a:rPr lang="zh-CN" altLang="en-US" sz="1000" dirty="0">
                    <a:solidFill>
                      <a:schemeClr val="tx1">
                        <a:lumMod val="65000"/>
                        <a:lumOff val="35000"/>
                      </a:schemeClr>
                    </a:solidFill>
                    <a:latin typeface="+mn-lt"/>
                    <a:ea typeface="+mn-ea"/>
                    <a:cs typeface="+mn-ea"/>
                    <a:sym typeface="+mn-lt"/>
                  </a:rPr>
                  <a:t>指标增加了 </a:t>
                </a:r>
                <a:r>
                  <a:rPr lang="en-US" altLang="zh-CN" sz="1000" b="1" dirty="0">
                    <a:solidFill>
                      <a:schemeClr val="tx1">
                        <a:lumMod val="65000"/>
                        <a:lumOff val="35000"/>
                      </a:schemeClr>
                    </a:solidFill>
                    <a:latin typeface="+mn-lt"/>
                    <a:ea typeface="+mn-ea"/>
                    <a:cs typeface="+mn-ea"/>
                    <a:sym typeface="+mn-lt"/>
                  </a:rPr>
                  <a:t>1.7%</a:t>
                </a:r>
                <a:r>
                  <a:rPr lang="zh-CN" altLang="en-US" sz="1000" dirty="0">
                    <a:solidFill>
                      <a:schemeClr val="tx1">
                        <a:lumMod val="65000"/>
                        <a:lumOff val="35000"/>
                      </a:schemeClr>
                    </a:solidFill>
                    <a:latin typeface="+mn-lt"/>
                    <a:ea typeface="+mn-ea"/>
                    <a:cs typeface="+mn-ea"/>
                    <a:sym typeface="+mn-lt"/>
                  </a:rPr>
                  <a:t>，</a:t>
                </a:r>
                <a:r>
                  <a:rPr lang="en-US" altLang="zh-CN" sz="1000" dirty="0">
                    <a:solidFill>
                      <a:schemeClr val="tx1">
                        <a:lumMod val="65000"/>
                        <a:lumOff val="35000"/>
                      </a:schemeClr>
                    </a:solidFill>
                    <a:latin typeface="+mn-lt"/>
                    <a:ea typeface="+mn-ea"/>
                    <a:cs typeface="+mn-ea"/>
                    <a:sym typeface="+mn-lt"/>
                  </a:rPr>
                  <a:t>IDF1</a:t>
                </a:r>
                <a:r>
                  <a:rPr lang="zh-CN" altLang="en-US" sz="1000" dirty="0">
                    <a:solidFill>
                      <a:schemeClr val="tx1">
                        <a:lumMod val="65000"/>
                        <a:lumOff val="35000"/>
                      </a:schemeClr>
                    </a:solidFill>
                    <a:latin typeface="+mn-lt"/>
                    <a:ea typeface="+mn-ea"/>
                    <a:cs typeface="+mn-ea"/>
                    <a:sym typeface="+mn-lt"/>
                  </a:rPr>
                  <a:t>提高了 </a:t>
                </a:r>
                <a:r>
                  <a:rPr lang="en-US" altLang="zh-CN" sz="1000" b="1" dirty="0">
                    <a:solidFill>
                      <a:schemeClr val="tx1">
                        <a:lumMod val="65000"/>
                        <a:lumOff val="35000"/>
                      </a:schemeClr>
                    </a:solidFill>
                    <a:latin typeface="+mn-lt"/>
                    <a:ea typeface="+mn-ea"/>
                    <a:cs typeface="+mn-ea"/>
                    <a:sym typeface="+mn-lt"/>
                  </a:rPr>
                  <a:t>3.3%</a:t>
                </a:r>
                <a:r>
                  <a:rPr lang="zh-CN" altLang="en-US" sz="1000" dirty="0">
                    <a:solidFill>
                      <a:schemeClr val="tx1">
                        <a:lumMod val="65000"/>
                        <a:lumOff val="35000"/>
                      </a:schemeClr>
                    </a:solidFill>
                    <a:latin typeface="+mn-lt"/>
                    <a:ea typeface="+mn-ea"/>
                    <a:cs typeface="+mn-ea"/>
                    <a:sym typeface="+mn-lt"/>
                  </a:rPr>
                  <a:t>。</a:t>
                </a:r>
                <a:endParaRPr lang="en-US" altLang="zh-CN" sz="1000" dirty="0">
                  <a:solidFill>
                    <a:schemeClr val="tx1">
                      <a:lumMod val="65000"/>
                      <a:lumOff val="35000"/>
                    </a:schemeClr>
                  </a:solidFill>
                  <a:latin typeface="+mn-lt"/>
                  <a:ea typeface="+mn-ea"/>
                  <a:cs typeface="+mn-ea"/>
                  <a:sym typeface="+mn-lt"/>
                </a:endParaRPr>
              </a:p>
            </p:txBody>
          </p:sp>
        </p:grpSp>
        <p:sp>
          <p:nvSpPr>
            <p:cNvPr id="49" name="Freeform 21"/>
            <p:cNvSpPr>
              <a:spLocks noEditPoints="1"/>
            </p:cNvSpPr>
            <p:nvPr/>
          </p:nvSpPr>
          <p:spPr bwMode="auto">
            <a:xfrm>
              <a:off x="3693143" y="3703082"/>
              <a:ext cx="723600" cy="724067"/>
            </a:xfrm>
            <a:custGeom>
              <a:avLst/>
              <a:gdLst>
                <a:gd name="T0" fmla="*/ 314698 w 2998"/>
                <a:gd name="T1" fmla="*/ 0 h 2998"/>
                <a:gd name="T2" fmla="*/ 437466 w 2998"/>
                <a:gd name="T3" fmla="*/ 24806 h 2998"/>
                <a:gd name="T4" fmla="*/ 537741 w 2998"/>
                <a:gd name="T5" fmla="*/ 92496 h 2998"/>
                <a:gd name="T6" fmla="*/ 605431 w 2998"/>
                <a:gd name="T7" fmla="*/ 192771 h 2998"/>
                <a:gd name="T8" fmla="*/ 630237 w 2998"/>
                <a:gd name="T9" fmla="*/ 315539 h 2998"/>
                <a:gd name="T10" fmla="*/ 605431 w 2998"/>
                <a:gd name="T11" fmla="*/ 438307 h 2998"/>
                <a:gd name="T12" fmla="*/ 537741 w 2998"/>
                <a:gd name="T13" fmla="*/ 538581 h 2998"/>
                <a:gd name="T14" fmla="*/ 437466 w 2998"/>
                <a:gd name="T15" fmla="*/ 605852 h 2998"/>
                <a:gd name="T16" fmla="*/ 314698 w 2998"/>
                <a:gd name="T17" fmla="*/ 630237 h 2998"/>
                <a:gd name="T18" fmla="*/ 205384 w 2998"/>
                <a:gd name="T19" fmla="*/ 610897 h 2998"/>
                <a:gd name="T20" fmla="*/ 112257 w 2998"/>
                <a:gd name="T21" fmla="*/ 557081 h 2998"/>
                <a:gd name="T22" fmla="*/ 188987 w 2998"/>
                <a:gd name="T23" fmla="*/ 393530 h 2998"/>
                <a:gd name="T24" fmla="*/ 215264 w 2998"/>
                <a:gd name="T25" fmla="*/ 435995 h 2998"/>
                <a:gd name="T26" fmla="*/ 235445 w 2998"/>
                <a:gd name="T27" fmla="*/ 467948 h 2998"/>
                <a:gd name="T28" fmla="*/ 249530 w 2998"/>
                <a:gd name="T29" fmla="*/ 488339 h 2998"/>
                <a:gd name="T30" fmla="*/ 263405 w 2998"/>
                <a:gd name="T31" fmla="*/ 505787 h 2998"/>
                <a:gd name="T32" fmla="*/ 281063 w 2998"/>
                <a:gd name="T33" fmla="*/ 515247 h 2998"/>
                <a:gd name="T34" fmla="*/ 301454 w 2998"/>
                <a:gd name="T35" fmla="*/ 510202 h 2998"/>
                <a:gd name="T36" fmla="*/ 314908 w 2998"/>
                <a:gd name="T37" fmla="*/ 491703 h 2998"/>
                <a:gd name="T38" fmla="*/ 322476 w 2998"/>
                <a:gd name="T39" fmla="*/ 477618 h 2998"/>
                <a:gd name="T40" fmla="*/ 336351 w 2998"/>
                <a:gd name="T41" fmla="*/ 449449 h 2998"/>
                <a:gd name="T42" fmla="*/ 354429 w 2998"/>
                <a:gd name="T43" fmla="*/ 412030 h 2998"/>
                <a:gd name="T44" fmla="*/ 374611 w 2998"/>
                <a:gd name="T45" fmla="*/ 369986 h 2998"/>
                <a:gd name="T46" fmla="*/ 427165 w 2998"/>
                <a:gd name="T47" fmla="*/ 258990 h 2998"/>
                <a:gd name="T48" fmla="*/ 498430 w 2998"/>
                <a:gd name="T49" fmla="*/ 297460 h 2998"/>
                <a:gd name="T50" fmla="*/ 469630 w 2998"/>
                <a:gd name="T51" fmla="*/ 89553 h 2998"/>
                <a:gd name="T52" fmla="*/ 286529 w 2998"/>
                <a:gd name="T53" fmla="*/ 201810 h 2998"/>
                <a:gd name="T54" fmla="*/ 366622 w 2998"/>
                <a:gd name="T55" fmla="*/ 229349 h 2998"/>
                <a:gd name="T56" fmla="*/ 281904 w 2998"/>
                <a:gd name="T57" fmla="*/ 403621 h 2998"/>
                <a:gd name="T58" fmla="*/ 248269 w 2998"/>
                <a:gd name="T59" fmla="*/ 348543 h 2998"/>
                <a:gd name="T60" fmla="*/ 236497 w 2998"/>
                <a:gd name="T61" fmla="*/ 329413 h 2998"/>
                <a:gd name="T62" fmla="*/ 226616 w 2998"/>
                <a:gd name="T63" fmla="*/ 313437 h 2998"/>
                <a:gd name="T64" fmla="*/ 220730 w 2998"/>
                <a:gd name="T65" fmla="*/ 303346 h 2998"/>
                <a:gd name="T66" fmla="*/ 220940 w 2998"/>
                <a:gd name="T67" fmla="*/ 305028 h 2998"/>
                <a:gd name="T68" fmla="*/ 213162 w 2998"/>
                <a:gd name="T69" fmla="*/ 294727 h 2998"/>
                <a:gd name="T70" fmla="*/ 201180 w 2998"/>
                <a:gd name="T71" fmla="*/ 281273 h 2998"/>
                <a:gd name="T72" fmla="*/ 188356 w 2998"/>
                <a:gd name="T73" fmla="*/ 274546 h 2998"/>
                <a:gd name="T74" fmla="*/ 166073 w 2998"/>
                <a:gd name="T75" fmla="*/ 282114 h 2998"/>
                <a:gd name="T76" fmla="*/ 155352 w 2998"/>
                <a:gd name="T77" fmla="*/ 299983 h 2998"/>
                <a:gd name="T78" fmla="*/ 148625 w 2998"/>
                <a:gd name="T79" fmla="*/ 314488 h 2998"/>
                <a:gd name="T80" fmla="*/ 134540 w 2998"/>
                <a:gd name="T81" fmla="*/ 343708 h 2998"/>
                <a:gd name="T82" fmla="*/ 115621 w 2998"/>
                <a:gd name="T83" fmla="*/ 382809 h 2998"/>
                <a:gd name="T84" fmla="*/ 94178 w 2998"/>
                <a:gd name="T85" fmla="*/ 424432 h 2998"/>
                <a:gd name="T86" fmla="*/ 74628 w 2998"/>
                <a:gd name="T87" fmla="*/ 465425 h 2998"/>
                <a:gd name="T88" fmla="*/ 58441 w 2998"/>
                <a:gd name="T89" fmla="*/ 498430 h 2998"/>
                <a:gd name="T90" fmla="*/ 15136 w 2998"/>
                <a:gd name="T91" fmla="*/ 413081 h 2998"/>
                <a:gd name="T92" fmla="*/ 0 w 2998"/>
                <a:gd name="T93" fmla="*/ 315539 h 2998"/>
                <a:gd name="T94" fmla="*/ 24596 w 2998"/>
                <a:gd name="T95" fmla="*/ 192771 h 2998"/>
                <a:gd name="T96" fmla="*/ 91866 w 2998"/>
                <a:gd name="T97" fmla="*/ 92496 h 2998"/>
                <a:gd name="T98" fmla="*/ 192140 w 2998"/>
                <a:gd name="T99" fmla="*/ 24806 h 2998"/>
                <a:gd name="T100" fmla="*/ 314908 w 2998"/>
                <a:gd name="T101" fmla="*/ 0 h 2998"/>
                <a:gd name="T102" fmla="*/ 314698 w 2998"/>
                <a:gd name="T103" fmla="*/ 0 h 2998"/>
                <a:gd name="T104" fmla="*/ 314698 w 2998"/>
                <a:gd name="T105" fmla="*/ 0 h 2998"/>
                <a:gd name="T106" fmla="*/ 314698 w 2998"/>
                <a:gd name="T107" fmla="*/ 0 h 299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98" h="2998">
                  <a:moveTo>
                    <a:pt x="1497" y="0"/>
                  </a:moveTo>
                  <a:cubicBezTo>
                    <a:pt x="1704" y="0"/>
                    <a:pt x="1899" y="39"/>
                    <a:pt x="2081" y="118"/>
                  </a:cubicBezTo>
                  <a:cubicBezTo>
                    <a:pt x="2264" y="197"/>
                    <a:pt x="2423" y="304"/>
                    <a:pt x="2558" y="440"/>
                  </a:cubicBezTo>
                  <a:cubicBezTo>
                    <a:pt x="2694" y="576"/>
                    <a:pt x="2801" y="734"/>
                    <a:pt x="2880" y="917"/>
                  </a:cubicBezTo>
                  <a:cubicBezTo>
                    <a:pt x="2959" y="1099"/>
                    <a:pt x="2998" y="1294"/>
                    <a:pt x="2998" y="1501"/>
                  </a:cubicBezTo>
                  <a:cubicBezTo>
                    <a:pt x="2998" y="1708"/>
                    <a:pt x="2959" y="1902"/>
                    <a:pt x="2880" y="2085"/>
                  </a:cubicBezTo>
                  <a:cubicBezTo>
                    <a:pt x="2801" y="2267"/>
                    <a:pt x="2694" y="2426"/>
                    <a:pt x="2558" y="2562"/>
                  </a:cubicBezTo>
                  <a:cubicBezTo>
                    <a:pt x="2422" y="2697"/>
                    <a:pt x="2264" y="2804"/>
                    <a:pt x="2081" y="2882"/>
                  </a:cubicBezTo>
                  <a:cubicBezTo>
                    <a:pt x="1899" y="2959"/>
                    <a:pt x="1704" y="2998"/>
                    <a:pt x="1497" y="2998"/>
                  </a:cubicBezTo>
                  <a:cubicBezTo>
                    <a:pt x="1314" y="2998"/>
                    <a:pt x="1140" y="2967"/>
                    <a:pt x="977" y="2906"/>
                  </a:cubicBezTo>
                  <a:cubicBezTo>
                    <a:pt x="814" y="2844"/>
                    <a:pt x="666" y="2758"/>
                    <a:pt x="534" y="2650"/>
                  </a:cubicBezTo>
                  <a:cubicBezTo>
                    <a:pt x="899" y="1872"/>
                    <a:pt x="899" y="1872"/>
                    <a:pt x="899" y="1872"/>
                  </a:cubicBezTo>
                  <a:cubicBezTo>
                    <a:pt x="944" y="1945"/>
                    <a:pt x="985" y="2012"/>
                    <a:pt x="1024" y="2074"/>
                  </a:cubicBezTo>
                  <a:cubicBezTo>
                    <a:pt x="1056" y="2127"/>
                    <a:pt x="1088" y="2178"/>
                    <a:pt x="1120" y="2226"/>
                  </a:cubicBezTo>
                  <a:cubicBezTo>
                    <a:pt x="1152" y="2274"/>
                    <a:pt x="1174" y="2306"/>
                    <a:pt x="1187" y="2323"/>
                  </a:cubicBezTo>
                  <a:cubicBezTo>
                    <a:pt x="1211" y="2353"/>
                    <a:pt x="1232" y="2381"/>
                    <a:pt x="1253" y="2406"/>
                  </a:cubicBezTo>
                  <a:cubicBezTo>
                    <a:pt x="1273" y="2432"/>
                    <a:pt x="1301" y="2447"/>
                    <a:pt x="1337" y="2451"/>
                  </a:cubicBezTo>
                  <a:cubicBezTo>
                    <a:pt x="1382" y="2458"/>
                    <a:pt x="1414" y="2450"/>
                    <a:pt x="1434" y="2427"/>
                  </a:cubicBezTo>
                  <a:cubicBezTo>
                    <a:pt x="1453" y="2405"/>
                    <a:pt x="1474" y="2376"/>
                    <a:pt x="1498" y="2339"/>
                  </a:cubicBezTo>
                  <a:cubicBezTo>
                    <a:pt x="1504" y="2331"/>
                    <a:pt x="1516" y="2308"/>
                    <a:pt x="1534" y="2272"/>
                  </a:cubicBezTo>
                  <a:cubicBezTo>
                    <a:pt x="1552" y="2236"/>
                    <a:pt x="1574" y="2191"/>
                    <a:pt x="1600" y="2138"/>
                  </a:cubicBezTo>
                  <a:cubicBezTo>
                    <a:pt x="1626" y="2084"/>
                    <a:pt x="1654" y="2025"/>
                    <a:pt x="1686" y="1960"/>
                  </a:cubicBezTo>
                  <a:cubicBezTo>
                    <a:pt x="1718" y="1895"/>
                    <a:pt x="1750" y="1828"/>
                    <a:pt x="1782" y="1760"/>
                  </a:cubicBezTo>
                  <a:cubicBezTo>
                    <a:pt x="1857" y="1602"/>
                    <a:pt x="1940" y="1426"/>
                    <a:pt x="2032" y="1232"/>
                  </a:cubicBezTo>
                  <a:cubicBezTo>
                    <a:pt x="2371" y="1415"/>
                    <a:pt x="2371" y="1415"/>
                    <a:pt x="2371" y="1415"/>
                  </a:cubicBezTo>
                  <a:cubicBezTo>
                    <a:pt x="2234" y="426"/>
                    <a:pt x="2234" y="426"/>
                    <a:pt x="2234" y="426"/>
                  </a:cubicBezTo>
                  <a:cubicBezTo>
                    <a:pt x="1363" y="960"/>
                    <a:pt x="1363" y="960"/>
                    <a:pt x="1363" y="960"/>
                  </a:cubicBezTo>
                  <a:cubicBezTo>
                    <a:pt x="1744" y="1091"/>
                    <a:pt x="1744" y="1091"/>
                    <a:pt x="1744" y="1091"/>
                  </a:cubicBezTo>
                  <a:cubicBezTo>
                    <a:pt x="1341" y="1920"/>
                    <a:pt x="1341" y="1920"/>
                    <a:pt x="1341" y="1920"/>
                  </a:cubicBezTo>
                  <a:cubicBezTo>
                    <a:pt x="1279" y="1820"/>
                    <a:pt x="1226" y="1732"/>
                    <a:pt x="1181" y="1658"/>
                  </a:cubicBezTo>
                  <a:cubicBezTo>
                    <a:pt x="1162" y="1626"/>
                    <a:pt x="1143" y="1595"/>
                    <a:pt x="1125" y="1567"/>
                  </a:cubicBezTo>
                  <a:cubicBezTo>
                    <a:pt x="1107" y="1538"/>
                    <a:pt x="1091" y="1513"/>
                    <a:pt x="1078" y="1491"/>
                  </a:cubicBezTo>
                  <a:cubicBezTo>
                    <a:pt x="1050" y="1443"/>
                    <a:pt x="1050" y="1443"/>
                    <a:pt x="1050" y="1443"/>
                  </a:cubicBezTo>
                  <a:cubicBezTo>
                    <a:pt x="1058" y="1460"/>
                    <a:pt x="1059" y="1463"/>
                    <a:pt x="1051" y="1451"/>
                  </a:cubicBezTo>
                  <a:cubicBezTo>
                    <a:pt x="1044" y="1440"/>
                    <a:pt x="1032" y="1423"/>
                    <a:pt x="1014" y="1402"/>
                  </a:cubicBezTo>
                  <a:cubicBezTo>
                    <a:pt x="997" y="1380"/>
                    <a:pt x="978" y="1359"/>
                    <a:pt x="957" y="1338"/>
                  </a:cubicBezTo>
                  <a:cubicBezTo>
                    <a:pt x="935" y="1316"/>
                    <a:pt x="915" y="1306"/>
                    <a:pt x="896" y="1306"/>
                  </a:cubicBezTo>
                  <a:cubicBezTo>
                    <a:pt x="847" y="1306"/>
                    <a:pt x="812" y="1318"/>
                    <a:pt x="790" y="1342"/>
                  </a:cubicBezTo>
                  <a:cubicBezTo>
                    <a:pt x="769" y="1367"/>
                    <a:pt x="752" y="1395"/>
                    <a:pt x="739" y="1427"/>
                  </a:cubicBezTo>
                  <a:cubicBezTo>
                    <a:pt x="735" y="1436"/>
                    <a:pt x="724" y="1459"/>
                    <a:pt x="707" y="1496"/>
                  </a:cubicBezTo>
                  <a:cubicBezTo>
                    <a:pt x="690" y="1533"/>
                    <a:pt x="668" y="1580"/>
                    <a:pt x="640" y="1635"/>
                  </a:cubicBezTo>
                  <a:cubicBezTo>
                    <a:pt x="612" y="1691"/>
                    <a:pt x="582" y="1753"/>
                    <a:pt x="550" y="1821"/>
                  </a:cubicBezTo>
                  <a:cubicBezTo>
                    <a:pt x="448" y="2019"/>
                    <a:pt x="448" y="2019"/>
                    <a:pt x="448" y="2019"/>
                  </a:cubicBezTo>
                  <a:cubicBezTo>
                    <a:pt x="416" y="2088"/>
                    <a:pt x="385" y="2153"/>
                    <a:pt x="355" y="2214"/>
                  </a:cubicBezTo>
                  <a:cubicBezTo>
                    <a:pt x="325" y="2276"/>
                    <a:pt x="300" y="2329"/>
                    <a:pt x="278" y="2371"/>
                  </a:cubicBezTo>
                  <a:cubicBezTo>
                    <a:pt x="189" y="2248"/>
                    <a:pt x="120" y="2112"/>
                    <a:pt x="72" y="1965"/>
                  </a:cubicBezTo>
                  <a:cubicBezTo>
                    <a:pt x="24" y="1818"/>
                    <a:pt x="0" y="1663"/>
                    <a:pt x="0" y="1501"/>
                  </a:cubicBezTo>
                  <a:cubicBezTo>
                    <a:pt x="0" y="1294"/>
                    <a:pt x="39" y="1099"/>
                    <a:pt x="117" y="917"/>
                  </a:cubicBezTo>
                  <a:cubicBezTo>
                    <a:pt x="195" y="734"/>
                    <a:pt x="301" y="576"/>
                    <a:pt x="437" y="440"/>
                  </a:cubicBezTo>
                  <a:cubicBezTo>
                    <a:pt x="572" y="305"/>
                    <a:pt x="731" y="197"/>
                    <a:pt x="914" y="118"/>
                  </a:cubicBezTo>
                  <a:cubicBezTo>
                    <a:pt x="1096" y="39"/>
                    <a:pt x="1291" y="0"/>
                    <a:pt x="1498" y="0"/>
                  </a:cubicBezTo>
                  <a:lnTo>
                    <a:pt x="1497" y="0"/>
                  </a:lnTo>
                  <a:close/>
                  <a:moveTo>
                    <a:pt x="1497" y="0"/>
                  </a:moveTo>
                  <a:cubicBezTo>
                    <a:pt x="1497" y="0"/>
                    <a:pt x="1497" y="0"/>
                    <a:pt x="1497" y="0"/>
                  </a:cubicBezTo>
                </a:path>
              </a:pathLst>
            </a:custGeom>
            <a:gradFill>
              <a:gsLst>
                <a:gs pos="0">
                  <a:srgbClr val="115D9B"/>
                </a:gs>
                <a:gs pos="100000">
                  <a:srgbClr val="1373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cene3d>
                <a:camera prst="orthographicFront"/>
                <a:lightRig rig="threePt" dir="t"/>
              </a:scene3d>
              <a:sp3d contourW="12700"/>
            </a:bodyPr>
            <a:lstStyle/>
            <a:p>
              <a:pPr defTabSz="914377" eaLnBrk="0" fontAlgn="base" hangingPunct="0">
                <a:spcBef>
                  <a:spcPct val="0"/>
                </a:spcBef>
                <a:spcAft>
                  <a:spcPct val="0"/>
                </a:spcAft>
                <a:defRPr/>
              </a:pPr>
              <a:endParaRPr lang="zh-CN" altLang="en-US" sz="2400" kern="0" dirty="0">
                <a:solidFill>
                  <a:schemeClr val="bg1">
                    <a:lumMod val="50000"/>
                  </a:schemeClr>
                </a:solidFill>
                <a:cs typeface="+mn-ea"/>
                <a:sym typeface="+mn-lt"/>
              </a:endParaRPr>
            </a:p>
          </p:txBody>
        </p:sp>
      </p:grpSp>
      <p:grpSp>
        <p:nvGrpSpPr>
          <p:cNvPr id="53" name="组合 52"/>
          <p:cNvGrpSpPr/>
          <p:nvPr/>
        </p:nvGrpSpPr>
        <p:grpSpPr>
          <a:xfrm>
            <a:off x="937933" y="453458"/>
            <a:ext cx="10316135" cy="587853"/>
            <a:chOff x="937933" y="453458"/>
            <a:chExt cx="10316135" cy="587853"/>
          </a:xfrm>
        </p:grpSpPr>
        <p:sp>
          <p:nvSpPr>
            <p:cNvPr id="55" name="矩形 54"/>
            <p:cNvSpPr/>
            <p:nvPr/>
          </p:nvSpPr>
          <p:spPr>
            <a:xfrm>
              <a:off x="4081916" y="453458"/>
              <a:ext cx="4081333" cy="58785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tx1">
                      <a:lumMod val="75000"/>
                      <a:lumOff val="25000"/>
                    </a:schemeClr>
                  </a:solidFill>
                  <a:cs typeface="+mn-ea"/>
                  <a:sym typeface="+mn-lt"/>
                </a:rPr>
                <a:t>总结</a:t>
              </a:r>
            </a:p>
          </p:txBody>
        </p:sp>
        <p:cxnSp>
          <p:nvCxnSpPr>
            <p:cNvPr id="56" name="直接连接符 55">
              <a:extLst>
                <a:ext uri="{FF2B5EF4-FFF2-40B4-BE49-F238E27FC236}">
                  <a16:creationId xmlns:a16="http://schemas.microsoft.com/office/drawing/2014/main" id="{FCC28639-B7C7-49A4-AE99-CE4F03B972C8}"/>
                </a:ext>
              </a:extLst>
            </p:cNvPr>
            <p:cNvCxnSpPr>
              <a:cxnSpLocks/>
            </p:cNvCxnSpPr>
            <p:nvPr/>
          </p:nvCxnSpPr>
          <p:spPr>
            <a:xfrm>
              <a:off x="937933" y="736260"/>
              <a:ext cx="34612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3E4EB0F2-71E1-460A-843C-CF97D2DD98FB}"/>
                </a:ext>
              </a:extLst>
            </p:cNvPr>
            <p:cNvCxnSpPr>
              <a:cxnSpLocks/>
            </p:cNvCxnSpPr>
            <p:nvPr/>
          </p:nvCxnSpPr>
          <p:spPr>
            <a:xfrm>
              <a:off x="7845944" y="736260"/>
              <a:ext cx="340812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2927" y="5506721"/>
            <a:ext cx="1357935" cy="1351279"/>
          </a:xfrm>
          <a:prstGeom prst="rect">
            <a:avLst/>
          </a:prstGeom>
        </p:spPr>
      </p:pic>
      <p:grpSp>
        <p:nvGrpSpPr>
          <p:cNvPr id="3" name="组合 2">
            <a:extLst>
              <a:ext uri="{FF2B5EF4-FFF2-40B4-BE49-F238E27FC236}">
                <a16:creationId xmlns:a16="http://schemas.microsoft.com/office/drawing/2014/main" id="{284413F9-381B-436F-A838-ED3AD052C8EE}"/>
              </a:ext>
            </a:extLst>
          </p:cNvPr>
          <p:cNvGrpSpPr/>
          <p:nvPr/>
        </p:nvGrpSpPr>
        <p:grpSpPr>
          <a:xfrm>
            <a:off x="5121750" y="1632426"/>
            <a:ext cx="2899405" cy="2899408"/>
            <a:chOff x="4542093" y="1647617"/>
            <a:chExt cx="2899405" cy="2899408"/>
          </a:xfrm>
        </p:grpSpPr>
        <p:grpSp>
          <p:nvGrpSpPr>
            <p:cNvPr id="39" name="组合 38"/>
            <p:cNvGrpSpPr/>
            <p:nvPr/>
          </p:nvGrpSpPr>
          <p:grpSpPr>
            <a:xfrm>
              <a:off x="4542093" y="1647617"/>
              <a:ext cx="2899405" cy="2899408"/>
              <a:chOff x="3740787" y="1544004"/>
              <a:chExt cx="2174554" cy="2174556"/>
            </a:xfrm>
          </p:grpSpPr>
          <p:sp>
            <p:nvSpPr>
              <p:cNvPr id="40" name="椭圆 39"/>
              <p:cNvSpPr/>
              <p:nvPr/>
            </p:nvSpPr>
            <p:spPr>
              <a:xfrm>
                <a:off x="3740787" y="1544004"/>
                <a:ext cx="2174554" cy="2174556"/>
              </a:xfrm>
              <a:prstGeom prst="ellipse">
                <a:avLst/>
              </a:prstGeom>
              <a:noFill/>
              <a:ln w="3175" cap="flat" cmpd="sng" algn="ctr">
                <a:solidFill>
                  <a:schemeClr val="bg1">
                    <a:lumMod val="75000"/>
                    <a:alpha val="20000"/>
                  </a:schemeClr>
                </a:solidFill>
                <a:prstDash val="solid"/>
              </a:ln>
              <a:effectLst/>
            </p:spPr>
            <p:txBody>
              <a:bodyPr anchor="ctr">
                <a:scene3d>
                  <a:camera prst="orthographicFront"/>
                  <a:lightRig rig="threePt" dir="t"/>
                </a:scene3d>
                <a:sp3d contourW="12700"/>
              </a:bodyPr>
              <a:lstStyle/>
              <a:p>
                <a:pPr algn="ctr" defTabSz="914377" eaLnBrk="0" fontAlgn="base" hangingPunct="0">
                  <a:spcBef>
                    <a:spcPct val="0"/>
                  </a:spcBef>
                  <a:spcAft>
                    <a:spcPct val="0"/>
                  </a:spcAft>
                  <a:defRPr/>
                </a:pPr>
                <a:endParaRPr lang="zh-CN" altLang="en-US" sz="2400" kern="0">
                  <a:solidFill>
                    <a:schemeClr val="bg1">
                      <a:lumMod val="50000"/>
                    </a:schemeClr>
                  </a:solidFill>
                  <a:cs typeface="+mn-ea"/>
                  <a:sym typeface="+mn-lt"/>
                </a:endParaRPr>
              </a:p>
            </p:txBody>
          </p:sp>
          <p:sp>
            <p:nvSpPr>
              <p:cNvPr id="42" name="文本框 66"/>
              <p:cNvSpPr txBox="1">
                <a:spLocks noChangeArrowheads="1"/>
              </p:cNvSpPr>
              <p:nvPr/>
            </p:nvSpPr>
            <p:spPr bwMode="auto">
              <a:xfrm>
                <a:off x="4060826" y="2495550"/>
                <a:ext cx="1615442" cy="58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sp3d contourW="12700"/>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nSpc>
                    <a:spcPct val="114000"/>
                  </a:lnSpc>
                </a:pPr>
                <a:r>
                  <a:rPr lang="zh-CN" altLang="en-US" sz="1000" dirty="0">
                    <a:solidFill>
                      <a:schemeClr val="tx1">
                        <a:lumMod val="65000"/>
                        <a:lumOff val="35000"/>
                      </a:schemeClr>
                    </a:solidFill>
                    <a:latin typeface="+mn-lt"/>
                    <a:ea typeface="+mn-ea"/>
                    <a:cs typeface="+mn-ea"/>
                    <a:sym typeface="+mn-lt"/>
                  </a:rPr>
                  <a:t>新增</a:t>
                </a:r>
                <a:r>
                  <a:rPr lang="zh-CN" altLang="en-US" sz="1000" b="1" dirty="0">
                    <a:solidFill>
                      <a:schemeClr val="tx1">
                        <a:lumMod val="65000"/>
                        <a:lumOff val="35000"/>
                      </a:schemeClr>
                    </a:solidFill>
                    <a:latin typeface="+mn-lt"/>
                    <a:ea typeface="+mn-ea"/>
                    <a:cs typeface="+mn-ea"/>
                    <a:sym typeface="+mn-lt"/>
                  </a:rPr>
                  <a:t>二次匹配策略</a:t>
                </a:r>
                <a:r>
                  <a:rPr lang="zh-CN" altLang="en-US" sz="1000" dirty="0">
                    <a:solidFill>
                      <a:schemeClr val="tx1">
                        <a:lumMod val="65000"/>
                        <a:lumOff val="35000"/>
                      </a:schemeClr>
                    </a:solidFill>
                    <a:latin typeface="+mn-lt"/>
                    <a:ea typeface="+mn-ea"/>
                    <a:cs typeface="+mn-ea"/>
                    <a:sym typeface="+mn-lt"/>
                  </a:rPr>
                  <a:t>。在这个方法下，</a:t>
                </a:r>
                <a:r>
                  <a:rPr lang="en-US" altLang="zh-CN" sz="1000" dirty="0">
                    <a:solidFill>
                      <a:schemeClr val="tx1">
                        <a:lumMod val="65000"/>
                        <a:lumOff val="35000"/>
                      </a:schemeClr>
                    </a:solidFill>
                    <a:latin typeface="+mn-lt"/>
                    <a:ea typeface="+mn-ea"/>
                    <a:cs typeface="+mn-ea"/>
                    <a:sym typeface="+mn-lt"/>
                  </a:rPr>
                  <a:t>IDF1 </a:t>
                </a:r>
                <a:r>
                  <a:rPr lang="zh-CN" altLang="en-US" sz="1000" dirty="0">
                    <a:solidFill>
                      <a:schemeClr val="tx1">
                        <a:lumMod val="65000"/>
                        <a:lumOff val="35000"/>
                      </a:schemeClr>
                    </a:solidFill>
                    <a:latin typeface="+mn-lt"/>
                    <a:ea typeface="+mn-ea"/>
                    <a:cs typeface="+mn-ea"/>
                    <a:sym typeface="+mn-lt"/>
                  </a:rPr>
                  <a:t>在原有改进的基础上指标再次提高了 </a:t>
                </a:r>
                <a:r>
                  <a:rPr lang="en-US" altLang="zh-CN" sz="1000" b="1" dirty="0">
                    <a:solidFill>
                      <a:schemeClr val="tx1">
                        <a:lumMod val="65000"/>
                        <a:lumOff val="35000"/>
                      </a:schemeClr>
                    </a:solidFill>
                    <a:latin typeface="+mn-lt"/>
                    <a:ea typeface="+mn-ea"/>
                    <a:cs typeface="+mn-ea"/>
                    <a:sym typeface="+mn-lt"/>
                  </a:rPr>
                  <a:t>0.7%</a:t>
                </a:r>
                <a:r>
                  <a:rPr lang="zh-CN" altLang="en-US" sz="1000" dirty="0">
                    <a:solidFill>
                      <a:schemeClr val="tx1">
                        <a:lumMod val="65000"/>
                        <a:lumOff val="35000"/>
                      </a:schemeClr>
                    </a:solidFill>
                    <a:latin typeface="+mn-lt"/>
                    <a:ea typeface="+mn-ea"/>
                    <a:cs typeface="+mn-ea"/>
                    <a:sym typeface="+mn-lt"/>
                  </a:rPr>
                  <a:t>，</a:t>
                </a:r>
                <a:r>
                  <a:rPr lang="en-US" altLang="zh-CN" sz="1000" dirty="0">
                    <a:solidFill>
                      <a:schemeClr val="tx1">
                        <a:lumMod val="65000"/>
                        <a:lumOff val="35000"/>
                      </a:schemeClr>
                    </a:solidFill>
                    <a:latin typeface="+mn-lt"/>
                    <a:ea typeface="+mn-ea"/>
                    <a:cs typeface="+mn-ea"/>
                    <a:sym typeface="+mn-lt"/>
                  </a:rPr>
                  <a:t>MOTA</a:t>
                </a:r>
                <a:r>
                  <a:rPr lang="zh-CN" altLang="en-US" sz="1000" dirty="0">
                    <a:solidFill>
                      <a:schemeClr val="tx1">
                        <a:lumMod val="65000"/>
                        <a:lumOff val="35000"/>
                      </a:schemeClr>
                    </a:solidFill>
                    <a:latin typeface="+mn-lt"/>
                    <a:ea typeface="+mn-ea"/>
                    <a:cs typeface="+mn-ea"/>
                    <a:sym typeface="+mn-lt"/>
                  </a:rPr>
                  <a:t>指标提高了</a:t>
                </a:r>
                <a:r>
                  <a:rPr lang="en-US" altLang="zh-CN" sz="1000" b="1" dirty="0">
                    <a:solidFill>
                      <a:schemeClr val="tx1">
                        <a:lumMod val="65000"/>
                        <a:lumOff val="35000"/>
                      </a:schemeClr>
                    </a:solidFill>
                    <a:latin typeface="+mn-lt"/>
                    <a:ea typeface="+mn-ea"/>
                    <a:cs typeface="+mn-ea"/>
                    <a:sym typeface="+mn-lt"/>
                  </a:rPr>
                  <a:t>0.9%</a:t>
                </a:r>
                <a:r>
                  <a:rPr lang="zh-CN" altLang="en-US" sz="1000" dirty="0">
                    <a:solidFill>
                      <a:schemeClr val="tx1">
                        <a:lumMod val="65000"/>
                        <a:lumOff val="35000"/>
                      </a:schemeClr>
                    </a:solidFill>
                    <a:latin typeface="+mn-lt"/>
                    <a:ea typeface="+mn-ea"/>
                    <a:cs typeface="+mn-ea"/>
                    <a:sym typeface="+mn-lt"/>
                  </a:rPr>
                  <a:t>。</a:t>
                </a:r>
                <a:endParaRPr lang="en-US" altLang="zh-CN" sz="1000" dirty="0">
                  <a:solidFill>
                    <a:schemeClr val="tx1">
                      <a:lumMod val="65000"/>
                      <a:lumOff val="35000"/>
                    </a:schemeClr>
                  </a:solidFill>
                  <a:latin typeface="+mn-lt"/>
                  <a:ea typeface="+mn-ea"/>
                  <a:cs typeface="+mn-ea"/>
                  <a:sym typeface="+mn-lt"/>
                </a:endParaRPr>
              </a:p>
            </p:txBody>
          </p:sp>
        </p:grpSp>
        <p:sp>
          <p:nvSpPr>
            <p:cNvPr id="51" name="Freeform 21">
              <a:extLst>
                <a:ext uri="{FF2B5EF4-FFF2-40B4-BE49-F238E27FC236}">
                  <a16:creationId xmlns:a16="http://schemas.microsoft.com/office/drawing/2014/main" id="{B798AEED-9F72-440D-A667-662D3287701D}"/>
                </a:ext>
              </a:extLst>
            </p:cNvPr>
            <p:cNvSpPr>
              <a:spLocks noEditPoints="1"/>
            </p:cNvSpPr>
            <p:nvPr/>
          </p:nvSpPr>
          <p:spPr bwMode="auto">
            <a:xfrm>
              <a:off x="5683973" y="2051645"/>
              <a:ext cx="723600" cy="724067"/>
            </a:xfrm>
            <a:custGeom>
              <a:avLst/>
              <a:gdLst>
                <a:gd name="T0" fmla="*/ 314698 w 2998"/>
                <a:gd name="T1" fmla="*/ 0 h 2998"/>
                <a:gd name="T2" fmla="*/ 437466 w 2998"/>
                <a:gd name="T3" fmla="*/ 24806 h 2998"/>
                <a:gd name="T4" fmla="*/ 537741 w 2998"/>
                <a:gd name="T5" fmla="*/ 92496 h 2998"/>
                <a:gd name="T6" fmla="*/ 605431 w 2998"/>
                <a:gd name="T7" fmla="*/ 192771 h 2998"/>
                <a:gd name="T8" fmla="*/ 630237 w 2998"/>
                <a:gd name="T9" fmla="*/ 315539 h 2998"/>
                <a:gd name="T10" fmla="*/ 605431 w 2998"/>
                <a:gd name="T11" fmla="*/ 438307 h 2998"/>
                <a:gd name="T12" fmla="*/ 537741 w 2998"/>
                <a:gd name="T13" fmla="*/ 538581 h 2998"/>
                <a:gd name="T14" fmla="*/ 437466 w 2998"/>
                <a:gd name="T15" fmla="*/ 605852 h 2998"/>
                <a:gd name="T16" fmla="*/ 314698 w 2998"/>
                <a:gd name="T17" fmla="*/ 630237 h 2998"/>
                <a:gd name="T18" fmla="*/ 205384 w 2998"/>
                <a:gd name="T19" fmla="*/ 610897 h 2998"/>
                <a:gd name="T20" fmla="*/ 112257 w 2998"/>
                <a:gd name="T21" fmla="*/ 557081 h 2998"/>
                <a:gd name="T22" fmla="*/ 188987 w 2998"/>
                <a:gd name="T23" fmla="*/ 393530 h 2998"/>
                <a:gd name="T24" fmla="*/ 215264 w 2998"/>
                <a:gd name="T25" fmla="*/ 435995 h 2998"/>
                <a:gd name="T26" fmla="*/ 235445 w 2998"/>
                <a:gd name="T27" fmla="*/ 467948 h 2998"/>
                <a:gd name="T28" fmla="*/ 249530 w 2998"/>
                <a:gd name="T29" fmla="*/ 488339 h 2998"/>
                <a:gd name="T30" fmla="*/ 263405 w 2998"/>
                <a:gd name="T31" fmla="*/ 505787 h 2998"/>
                <a:gd name="T32" fmla="*/ 281063 w 2998"/>
                <a:gd name="T33" fmla="*/ 515247 h 2998"/>
                <a:gd name="T34" fmla="*/ 301454 w 2998"/>
                <a:gd name="T35" fmla="*/ 510202 h 2998"/>
                <a:gd name="T36" fmla="*/ 314908 w 2998"/>
                <a:gd name="T37" fmla="*/ 491703 h 2998"/>
                <a:gd name="T38" fmla="*/ 322476 w 2998"/>
                <a:gd name="T39" fmla="*/ 477618 h 2998"/>
                <a:gd name="T40" fmla="*/ 336351 w 2998"/>
                <a:gd name="T41" fmla="*/ 449449 h 2998"/>
                <a:gd name="T42" fmla="*/ 354429 w 2998"/>
                <a:gd name="T43" fmla="*/ 412030 h 2998"/>
                <a:gd name="T44" fmla="*/ 374611 w 2998"/>
                <a:gd name="T45" fmla="*/ 369986 h 2998"/>
                <a:gd name="T46" fmla="*/ 427165 w 2998"/>
                <a:gd name="T47" fmla="*/ 258990 h 2998"/>
                <a:gd name="T48" fmla="*/ 498430 w 2998"/>
                <a:gd name="T49" fmla="*/ 297460 h 2998"/>
                <a:gd name="T50" fmla="*/ 469630 w 2998"/>
                <a:gd name="T51" fmla="*/ 89553 h 2998"/>
                <a:gd name="T52" fmla="*/ 286529 w 2998"/>
                <a:gd name="T53" fmla="*/ 201810 h 2998"/>
                <a:gd name="T54" fmla="*/ 366622 w 2998"/>
                <a:gd name="T55" fmla="*/ 229349 h 2998"/>
                <a:gd name="T56" fmla="*/ 281904 w 2998"/>
                <a:gd name="T57" fmla="*/ 403621 h 2998"/>
                <a:gd name="T58" fmla="*/ 248269 w 2998"/>
                <a:gd name="T59" fmla="*/ 348543 h 2998"/>
                <a:gd name="T60" fmla="*/ 236497 w 2998"/>
                <a:gd name="T61" fmla="*/ 329413 h 2998"/>
                <a:gd name="T62" fmla="*/ 226616 w 2998"/>
                <a:gd name="T63" fmla="*/ 313437 h 2998"/>
                <a:gd name="T64" fmla="*/ 220730 w 2998"/>
                <a:gd name="T65" fmla="*/ 303346 h 2998"/>
                <a:gd name="T66" fmla="*/ 220940 w 2998"/>
                <a:gd name="T67" fmla="*/ 305028 h 2998"/>
                <a:gd name="T68" fmla="*/ 213162 w 2998"/>
                <a:gd name="T69" fmla="*/ 294727 h 2998"/>
                <a:gd name="T70" fmla="*/ 201180 w 2998"/>
                <a:gd name="T71" fmla="*/ 281273 h 2998"/>
                <a:gd name="T72" fmla="*/ 188356 w 2998"/>
                <a:gd name="T73" fmla="*/ 274546 h 2998"/>
                <a:gd name="T74" fmla="*/ 166073 w 2998"/>
                <a:gd name="T75" fmla="*/ 282114 h 2998"/>
                <a:gd name="T76" fmla="*/ 155352 w 2998"/>
                <a:gd name="T77" fmla="*/ 299983 h 2998"/>
                <a:gd name="T78" fmla="*/ 148625 w 2998"/>
                <a:gd name="T79" fmla="*/ 314488 h 2998"/>
                <a:gd name="T80" fmla="*/ 134540 w 2998"/>
                <a:gd name="T81" fmla="*/ 343708 h 2998"/>
                <a:gd name="T82" fmla="*/ 115621 w 2998"/>
                <a:gd name="T83" fmla="*/ 382809 h 2998"/>
                <a:gd name="T84" fmla="*/ 94178 w 2998"/>
                <a:gd name="T85" fmla="*/ 424432 h 2998"/>
                <a:gd name="T86" fmla="*/ 74628 w 2998"/>
                <a:gd name="T87" fmla="*/ 465425 h 2998"/>
                <a:gd name="T88" fmla="*/ 58441 w 2998"/>
                <a:gd name="T89" fmla="*/ 498430 h 2998"/>
                <a:gd name="T90" fmla="*/ 15136 w 2998"/>
                <a:gd name="T91" fmla="*/ 413081 h 2998"/>
                <a:gd name="T92" fmla="*/ 0 w 2998"/>
                <a:gd name="T93" fmla="*/ 315539 h 2998"/>
                <a:gd name="T94" fmla="*/ 24596 w 2998"/>
                <a:gd name="T95" fmla="*/ 192771 h 2998"/>
                <a:gd name="T96" fmla="*/ 91866 w 2998"/>
                <a:gd name="T97" fmla="*/ 92496 h 2998"/>
                <a:gd name="T98" fmla="*/ 192140 w 2998"/>
                <a:gd name="T99" fmla="*/ 24806 h 2998"/>
                <a:gd name="T100" fmla="*/ 314908 w 2998"/>
                <a:gd name="T101" fmla="*/ 0 h 2998"/>
                <a:gd name="T102" fmla="*/ 314698 w 2998"/>
                <a:gd name="T103" fmla="*/ 0 h 2998"/>
                <a:gd name="T104" fmla="*/ 314698 w 2998"/>
                <a:gd name="T105" fmla="*/ 0 h 2998"/>
                <a:gd name="T106" fmla="*/ 314698 w 2998"/>
                <a:gd name="T107" fmla="*/ 0 h 299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98" h="2998">
                  <a:moveTo>
                    <a:pt x="1497" y="0"/>
                  </a:moveTo>
                  <a:cubicBezTo>
                    <a:pt x="1704" y="0"/>
                    <a:pt x="1899" y="39"/>
                    <a:pt x="2081" y="118"/>
                  </a:cubicBezTo>
                  <a:cubicBezTo>
                    <a:pt x="2264" y="197"/>
                    <a:pt x="2423" y="304"/>
                    <a:pt x="2558" y="440"/>
                  </a:cubicBezTo>
                  <a:cubicBezTo>
                    <a:pt x="2694" y="576"/>
                    <a:pt x="2801" y="734"/>
                    <a:pt x="2880" y="917"/>
                  </a:cubicBezTo>
                  <a:cubicBezTo>
                    <a:pt x="2959" y="1099"/>
                    <a:pt x="2998" y="1294"/>
                    <a:pt x="2998" y="1501"/>
                  </a:cubicBezTo>
                  <a:cubicBezTo>
                    <a:pt x="2998" y="1708"/>
                    <a:pt x="2959" y="1902"/>
                    <a:pt x="2880" y="2085"/>
                  </a:cubicBezTo>
                  <a:cubicBezTo>
                    <a:pt x="2801" y="2267"/>
                    <a:pt x="2694" y="2426"/>
                    <a:pt x="2558" y="2562"/>
                  </a:cubicBezTo>
                  <a:cubicBezTo>
                    <a:pt x="2422" y="2697"/>
                    <a:pt x="2264" y="2804"/>
                    <a:pt x="2081" y="2882"/>
                  </a:cubicBezTo>
                  <a:cubicBezTo>
                    <a:pt x="1899" y="2959"/>
                    <a:pt x="1704" y="2998"/>
                    <a:pt x="1497" y="2998"/>
                  </a:cubicBezTo>
                  <a:cubicBezTo>
                    <a:pt x="1314" y="2998"/>
                    <a:pt x="1140" y="2967"/>
                    <a:pt x="977" y="2906"/>
                  </a:cubicBezTo>
                  <a:cubicBezTo>
                    <a:pt x="814" y="2844"/>
                    <a:pt x="666" y="2758"/>
                    <a:pt x="534" y="2650"/>
                  </a:cubicBezTo>
                  <a:cubicBezTo>
                    <a:pt x="899" y="1872"/>
                    <a:pt x="899" y="1872"/>
                    <a:pt x="899" y="1872"/>
                  </a:cubicBezTo>
                  <a:cubicBezTo>
                    <a:pt x="944" y="1945"/>
                    <a:pt x="985" y="2012"/>
                    <a:pt x="1024" y="2074"/>
                  </a:cubicBezTo>
                  <a:cubicBezTo>
                    <a:pt x="1056" y="2127"/>
                    <a:pt x="1088" y="2178"/>
                    <a:pt x="1120" y="2226"/>
                  </a:cubicBezTo>
                  <a:cubicBezTo>
                    <a:pt x="1152" y="2274"/>
                    <a:pt x="1174" y="2306"/>
                    <a:pt x="1187" y="2323"/>
                  </a:cubicBezTo>
                  <a:cubicBezTo>
                    <a:pt x="1211" y="2353"/>
                    <a:pt x="1232" y="2381"/>
                    <a:pt x="1253" y="2406"/>
                  </a:cubicBezTo>
                  <a:cubicBezTo>
                    <a:pt x="1273" y="2432"/>
                    <a:pt x="1301" y="2447"/>
                    <a:pt x="1337" y="2451"/>
                  </a:cubicBezTo>
                  <a:cubicBezTo>
                    <a:pt x="1382" y="2458"/>
                    <a:pt x="1414" y="2450"/>
                    <a:pt x="1434" y="2427"/>
                  </a:cubicBezTo>
                  <a:cubicBezTo>
                    <a:pt x="1453" y="2405"/>
                    <a:pt x="1474" y="2376"/>
                    <a:pt x="1498" y="2339"/>
                  </a:cubicBezTo>
                  <a:cubicBezTo>
                    <a:pt x="1504" y="2331"/>
                    <a:pt x="1516" y="2308"/>
                    <a:pt x="1534" y="2272"/>
                  </a:cubicBezTo>
                  <a:cubicBezTo>
                    <a:pt x="1552" y="2236"/>
                    <a:pt x="1574" y="2191"/>
                    <a:pt x="1600" y="2138"/>
                  </a:cubicBezTo>
                  <a:cubicBezTo>
                    <a:pt x="1626" y="2084"/>
                    <a:pt x="1654" y="2025"/>
                    <a:pt x="1686" y="1960"/>
                  </a:cubicBezTo>
                  <a:cubicBezTo>
                    <a:pt x="1718" y="1895"/>
                    <a:pt x="1750" y="1828"/>
                    <a:pt x="1782" y="1760"/>
                  </a:cubicBezTo>
                  <a:cubicBezTo>
                    <a:pt x="1857" y="1602"/>
                    <a:pt x="1940" y="1426"/>
                    <a:pt x="2032" y="1232"/>
                  </a:cubicBezTo>
                  <a:cubicBezTo>
                    <a:pt x="2371" y="1415"/>
                    <a:pt x="2371" y="1415"/>
                    <a:pt x="2371" y="1415"/>
                  </a:cubicBezTo>
                  <a:cubicBezTo>
                    <a:pt x="2234" y="426"/>
                    <a:pt x="2234" y="426"/>
                    <a:pt x="2234" y="426"/>
                  </a:cubicBezTo>
                  <a:cubicBezTo>
                    <a:pt x="1363" y="960"/>
                    <a:pt x="1363" y="960"/>
                    <a:pt x="1363" y="960"/>
                  </a:cubicBezTo>
                  <a:cubicBezTo>
                    <a:pt x="1744" y="1091"/>
                    <a:pt x="1744" y="1091"/>
                    <a:pt x="1744" y="1091"/>
                  </a:cubicBezTo>
                  <a:cubicBezTo>
                    <a:pt x="1341" y="1920"/>
                    <a:pt x="1341" y="1920"/>
                    <a:pt x="1341" y="1920"/>
                  </a:cubicBezTo>
                  <a:cubicBezTo>
                    <a:pt x="1279" y="1820"/>
                    <a:pt x="1226" y="1732"/>
                    <a:pt x="1181" y="1658"/>
                  </a:cubicBezTo>
                  <a:cubicBezTo>
                    <a:pt x="1162" y="1626"/>
                    <a:pt x="1143" y="1595"/>
                    <a:pt x="1125" y="1567"/>
                  </a:cubicBezTo>
                  <a:cubicBezTo>
                    <a:pt x="1107" y="1538"/>
                    <a:pt x="1091" y="1513"/>
                    <a:pt x="1078" y="1491"/>
                  </a:cubicBezTo>
                  <a:cubicBezTo>
                    <a:pt x="1050" y="1443"/>
                    <a:pt x="1050" y="1443"/>
                    <a:pt x="1050" y="1443"/>
                  </a:cubicBezTo>
                  <a:cubicBezTo>
                    <a:pt x="1058" y="1460"/>
                    <a:pt x="1059" y="1463"/>
                    <a:pt x="1051" y="1451"/>
                  </a:cubicBezTo>
                  <a:cubicBezTo>
                    <a:pt x="1044" y="1440"/>
                    <a:pt x="1032" y="1423"/>
                    <a:pt x="1014" y="1402"/>
                  </a:cubicBezTo>
                  <a:cubicBezTo>
                    <a:pt x="997" y="1380"/>
                    <a:pt x="978" y="1359"/>
                    <a:pt x="957" y="1338"/>
                  </a:cubicBezTo>
                  <a:cubicBezTo>
                    <a:pt x="935" y="1316"/>
                    <a:pt x="915" y="1306"/>
                    <a:pt x="896" y="1306"/>
                  </a:cubicBezTo>
                  <a:cubicBezTo>
                    <a:pt x="847" y="1306"/>
                    <a:pt x="812" y="1318"/>
                    <a:pt x="790" y="1342"/>
                  </a:cubicBezTo>
                  <a:cubicBezTo>
                    <a:pt x="769" y="1367"/>
                    <a:pt x="752" y="1395"/>
                    <a:pt x="739" y="1427"/>
                  </a:cubicBezTo>
                  <a:cubicBezTo>
                    <a:pt x="735" y="1436"/>
                    <a:pt x="724" y="1459"/>
                    <a:pt x="707" y="1496"/>
                  </a:cubicBezTo>
                  <a:cubicBezTo>
                    <a:pt x="690" y="1533"/>
                    <a:pt x="668" y="1580"/>
                    <a:pt x="640" y="1635"/>
                  </a:cubicBezTo>
                  <a:cubicBezTo>
                    <a:pt x="612" y="1691"/>
                    <a:pt x="582" y="1753"/>
                    <a:pt x="550" y="1821"/>
                  </a:cubicBezTo>
                  <a:cubicBezTo>
                    <a:pt x="448" y="2019"/>
                    <a:pt x="448" y="2019"/>
                    <a:pt x="448" y="2019"/>
                  </a:cubicBezTo>
                  <a:cubicBezTo>
                    <a:pt x="416" y="2088"/>
                    <a:pt x="385" y="2153"/>
                    <a:pt x="355" y="2214"/>
                  </a:cubicBezTo>
                  <a:cubicBezTo>
                    <a:pt x="325" y="2276"/>
                    <a:pt x="300" y="2329"/>
                    <a:pt x="278" y="2371"/>
                  </a:cubicBezTo>
                  <a:cubicBezTo>
                    <a:pt x="189" y="2248"/>
                    <a:pt x="120" y="2112"/>
                    <a:pt x="72" y="1965"/>
                  </a:cubicBezTo>
                  <a:cubicBezTo>
                    <a:pt x="24" y="1818"/>
                    <a:pt x="0" y="1663"/>
                    <a:pt x="0" y="1501"/>
                  </a:cubicBezTo>
                  <a:cubicBezTo>
                    <a:pt x="0" y="1294"/>
                    <a:pt x="39" y="1099"/>
                    <a:pt x="117" y="917"/>
                  </a:cubicBezTo>
                  <a:cubicBezTo>
                    <a:pt x="195" y="734"/>
                    <a:pt x="301" y="576"/>
                    <a:pt x="437" y="440"/>
                  </a:cubicBezTo>
                  <a:cubicBezTo>
                    <a:pt x="572" y="305"/>
                    <a:pt x="731" y="197"/>
                    <a:pt x="914" y="118"/>
                  </a:cubicBezTo>
                  <a:cubicBezTo>
                    <a:pt x="1096" y="39"/>
                    <a:pt x="1291" y="0"/>
                    <a:pt x="1498" y="0"/>
                  </a:cubicBezTo>
                  <a:lnTo>
                    <a:pt x="1497" y="0"/>
                  </a:lnTo>
                  <a:close/>
                  <a:moveTo>
                    <a:pt x="1497" y="0"/>
                  </a:moveTo>
                  <a:cubicBezTo>
                    <a:pt x="1497" y="0"/>
                    <a:pt x="1497" y="0"/>
                    <a:pt x="1497" y="0"/>
                  </a:cubicBezTo>
                </a:path>
              </a:pathLst>
            </a:custGeom>
            <a:gradFill>
              <a:gsLst>
                <a:gs pos="0">
                  <a:srgbClr val="115D9B"/>
                </a:gs>
                <a:gs pos="100000">
                  <a:srgbClr val="1373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cene3d>
                <a:camera prst="orthographicFront"/>
                <a:lightRig rig="threePt" dir="t"/>
              </a:scene3d>
              <a:sp3d contourW="12700"/>
            </a:bodyPr>
            <a:lstStyle/>
            <a:p>
              <a:pPr defTabSz="914377" eaLnBrk="0" fontAlgn="base" hangingPunct="0">
                <a:spcBef>
                  <a:spcPct val="0"/>
                </a:spcBef>
                <a:spcAft>
                  <a:spcPct val="0"/>
                </a:spcAft>
                <a:defRPr/>
              </a:pPr>
              <a:endParaRPr lang="zh-CN" altLang="en-US" sz="2400" kern="0" dirty="0">
                <a:solidFill>
                  <a:schemeClr val="bg1">
                    <a:lumMod val="50000"/>
                  </a:schemeClr>
                </a:solidFill>
                <a:cs typeface="+mn-ea"/>
                <a:sym typeface="+mn-lt"/>
              </a:endParaRPr>
            </a:p>
          </p:txBody>
        </p:sp>
      </p:grpSp>
      <p:sp>
        <p:nvSpPr>
          <p:cNvPr id="52" name="Freeform 21">
            <a:extLst>
              <a:ext uri="{FF2B5EF4-FFF2-40B4-BE49-F238E27FC236}">
                <a16:creationId xmlns:a16="http://schemas.microsoft.com/office/drawing/2014/main" id="{CB50719E-F01F-4EB3-87F0-350875743687}"/>
              </a:ext>
            </a:extLst>
          </p:cNvPr>
          <p:cNvSpPr>
            <a:spLocks noEditPoints="1"/>
          </p:cNvSpPr>
          <p:nvPr/>
        </p:nvSpPr>
        <p:spPr bwMode="auto">
          <a:xfrm>
            <a:off x="2078327" y="2067039"/>
            <a:ext cx="723600" cy="724067"/>
          </a:xfrm>
          <a:custGeom>
            <a:avLst/>
            <a:gdLst>
              <a:gd name="T0" fmla="*/ 314698 w 2998"/>
              <a:gd name="T1" fmla="*/ 0 h 2998"/>
              <a:gd name="T2" fmla="*/ 437466 w 2998"/>
              <a:gd name="T3" fmla="*/ 24806 h 2998"/>
              <a:gd name="T4" fmla="*/ 537741 w 2998"/>
              <a:gd name="T5" fmla="*/ 92496 h 2998"/>
              <a:gd name="T6" fmla="*/ 605431 w 2998"/>
              <a:gd name="T7" fmla="*/ 192771 h 2998"/>
              <a:gd name="T8" fmla="*/ 630237 w 2998"/>
              <a:gd name="T9" fmla="*/ 315539 h 2998"/>
              <a:gd name="T10" fmla="*/ 605431 w 2998"/>
              <a:gd name="T11" fmla="*/ 438307 h 2998"/>
              <a:gd name="T12" fmla="*/ 537741 w 2998"/>
              <a:gd name="T13" fmla="*/ 538581 h 2998"/>
              <a:gd name="T14" fmla="*/ 437466 w 2998"/>
              <a:gd name="T15" fmla="*/ 605852 h 2998"/>
              <a:gd name="T16" fmla="*/ 314698 w 2998"/>
              <a:gd name="T17" fmla="*/ 630237 h 2998"/>
              <a:gd name="T18" fmla="*/ 205384 w 2998"/>
              <a:gd name="T19" fmla="*/ 610897 h 2998"/>
              <a:gd name="T20" fmla="*/ 112257 w 2998"/>
              <a:gd name="T21" fmla="*/ 557081 h 2998"/>
              <a:gd name="T22" fmla="*/ 188987 w 2998"/>
              <a:gd name="T23" fmla="*/ 393530 h 2998"/>
              <a:gd name="T24" fmla="*/ 215264 w 2998"/>
              <a:gd name="T25" fmla="*/ 435995 h 2998"/>
              <a:gd name="T26" fmla="*/ 235445 w 2998"/>
              <a:gd name="T27" fmla="*/ 467948 h 2998"/>
              <a:gd name="T28" fmla="*/ 249530 w 2998"/>
              <a:gd name="T29" fmla="*/ 488339 h 2998"/>
              <a:gd name="T30" fmla="*/ 263405 w 2998"/>
              <a:gd name="T31" fmla="*/ 505787 h 2998"/>
              <a:gd name="T32" fmla="*/ 281063 w 2998"/>
              <a:gd name="T33" fmla="*/ 515247 h 2998"/>
              <a:gd name="T34" fmla="*/ 301454 w 2998"/>
              <a:gd name="T35" fmla="*/ 510202 h 2998"/>
              <a:gd name="T36" fmla="*/ 314908 w 2998"/>
              <a:gd name="T37" fmla="*/ 491703 h 2998"/>
              <a:gd name="T38" fmla="*/ 322476 w 2998"/>
              <a:gd name="T39" fmla="*/ 477618 h 2998"/>
              <a:gd name="T40" fmla="*/ 336351 w 2998"/>
              <a:gd name="T41" fmla="*/ 449449 h 2998"/>
              <a:gd name="T42" fmla="*/ 354429 w 2998"/>
              <a:gd name="T43" fmla="*/ 412030 h 2998"/>
              <a:gd name="T44" fmla="*/ 374611 w 2998"/>
              <a:gd name="T45" fmla="*/ 369986 h 2998"/>
              <a:gd name="T46" fmla="*/ 427165 w 2998"/>
              <a:gd name="T47" fmla="*/ 258990 h 2998"/>
              <a:gd name="T48" fmla="*/ 498430 w 2998"/>
              <a:gd name="T49" fmla="*/ 297460 h 2998"/>
              <a:gd name="T50" fmla="*/ 469630 w 2998"/>
              <a:gd name="T51" fmla="*/ 89553 h 2998"/>
              <a:gd name="T52" fmla="*/ 286529 w 2998"/>
              <a:gd name="T53" fmla="*/ 201810 h 2998"/>
              <a:gd name="T54" fmla="*/ 366622 w 2998"/>
              <a:gd name="T55" fmla="*/ 229349 h 2998"/>
              <a:gd name="T56" fmla="*/ 281904 w 2998"/>
              <a:gd name="T57" fmla="*/ 403621 h 2998"/>
              <a:gd name="T58" fmla="*/ 248269 w 2998"/>
              <a:gd name="T59" fmla="*/ 348543 h 2998"/>
              <a:gd name="T60" fmla="*/ 236497 w 2998"/>
              <a:gd name="T61" fmla="*/ 329413 h 2998"/>
              <a:gd name="T62" fmla="*/ 226616 w 2998"/>
              <a:gd name="T63" fmla="*/ 313437 h 2998"/>
              <a:gd name="T64" fmla="*/ 220730 w 2998"/>
              <a:gd name="T65" fmla="*/ 303346 h 2998"/>
              <a:gd name="T66" fmla="*/ 220940 w 2998"/>
              <a:gd name="T67" fmla="*/ 305028 h 2998"/>
              <a:gd name="T68" fmla="*/ 213162 w 2998"/>
              <a:gd name="T69" fmla="*/ 294727 h 2998"/>
              <a:gd name="T70" fmla="*/ 201180 w 2998"/>
              <a:gd name="T71" fmla="*/ 281273 h 2998"/>
              <a:gd name="T72" fmla="*/ 188356 w 2998"/>
              <a:gd name="T73" fmla="*/ 274546 h 2998"/>
              <a:gd name="T74" fmla="*/ 166073 w 2998"/>
              <a:gd name="T75" fmla="*/ 282114 h 2998"/>
              <a:gd name="T76" fmla="*/ 155352 w 2998"/>
              <a:gd name="T77" fmla="*/ 299983 h 2998"/>
              <a:gd name="T78" fmla="*/ 148625 w 2998"/>
              <a:gd name="T79" fmla="*/ 314488 h 2998"/>
              <a:gd name="T80" fmla="*/ 134540 w 2998"/>
              <a:gd name="T81" fmla="*/ 343708 h 2998"/>
              <a:gd name="T82" fmla="*/ 115621 w 2998"/>
              <a:gd name="T83" fmla="*/ 382809 h 2998"/>
              <a:gd name="T84" fmla="*/ 94178 w 2998"/>
              <a:gd name="T85" fmla="*/ 424432 h 2998"/>
              <a:gd name="T86" fmla="*/ 74628 w 2998"/>
              <a:gd name="T87" fmla="*/ 465425 h 2998"/>
              <a:gd name="T88" fmla="*/ 58441 w 2998"/>
              <a:gd name="T89" fmla="*/ 498430 h 2998"/>
              <a:gd name="T90" fmla="*/ 15136 w 2998"/>
              <a:gd name="T91" fmla="*/ 413081 h 2998"/>
              <a:gd name="T92" fmla="*/ 0 w 2998"/>
              <a:gd name="T93" fmla="*/ 315539 h 2998"/>
              <a:gd name="T94" fmla="*/ 24596 w 2998"/>
              <a:gd name="T95" fmla="*/ 192771 h 2998"/>
              <a:gd name="T96" fmla="*/ 91866 w 2998"/>
              <a:gd name="T97" fmla="*/ 92496 h 2998"/>
              <a:gd name="T98" fmla="*/ 192140 w 2998"/>
              <a:gd name="T99" fmla="*/ 24806 h 2998"/>
              <a:gd name="T100" fmla="*/ 314908 w 2998"/>
              <a:gd name="T101" fmla="*/ 0 h 2998"/>
              <a:gd name="T102" fmla="*/ 314698 w 2998"/>
              <a:gd name="T103" fmla="*/ 0 h 2998"/>
              <a:gd name="T104" fmla="*/ 314698 w 2998"/>
              <a:gd name="T105" fmla="*/ 0 h 2998"/>
              <a:gd name="T106" fmla="*/ 314698 w 2998"/>
              <a:gd name="T107" fmla="*/ 0 h 299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98" h="2998">
                <a:moveTo>
                  <a:pt x="1497" y="0"/>
                </a:moveTo>
                <a:cubicBezTo>
                  <a:pt x="1704" y="0"/>
                  <a:pt x="1899" y="39"/>
                  <a:pt x="2081" y="118"/>
                </a:cubicBezTo>
                <a:cubicBezTo>
                  <a:pt x="2264" y="197"/>
                  <a:pt x="2423" y="304"/>
                  <a:pt x="2558" y="440"/>
                </a:cubicBezTo>
                <a:cubicBezTo>
                  <a:pt x="2694" y="576"/>
                  <a:pt x="2801" y="734"/>
                  <a:pt x="2880" y="917"/>
                </a:cubicBezTo>
                <a:cubicBezTo>
                  <a:pt x="2959" y="1099"/>
                  <a:pt x="2998" y="1294"/>
                  <a:pt x="2998" y="1501"/>
                </a:cubicBezTo>
                <a:cubicBezTo>
                  <a:pt x="2998" y="1708"/>
                  <a:pt x="2959" y="1902"/>
                  <a:pt x="2880" y="2085"/>
                </a:cubicBezTo>
                <a:cubicBezTo>
                  <a:pt x="2801" y="2267"/>
                  <a:pt x="2694" y="2426"/>
                  <a:pt x="2558" y="2562"/>
                </a:cubicBezTo>
                <a:cubicBezTo>
                  <a:pt x="2422" y="2697"/>
                  <a:pt x="2264" y="2804"/>
                  <a:pt x="2081" y="2882"/>
                </a:cubicBezTo>
                <a:cubicBezTo>
                  <a:pt x="1899" y="2959"/>
                  <a:pt x="1704" y="2998"/>
                  <a:pt x="1497" y="2998"/>
                </a:cubicBezTo>
                <a:cubicBezTo>
                  <a:pt x="1314" y="2998"/>
                  <a:pt x="1140" y="2967"/>
                  <a:pt x="977" y="2906"/>
                </a:cubicBezTo>
                <a:cubicBezTo>
                  <a:pt x="814" y="2844"/>
                  <a:pt x="666" y="2758"/>
                  <a:pt x="534" y="2650"/>
                </a:cubicBezTo>
                <a:cubicBezTo>
                  <a:pt x="899" y="1872"/>
                  <a:pt x="899" y="1872"/>
                  <a:pt x="899" y="1872"/>
                </a:cubicBezTo>
                <a:cubicBezTo>
                  <a:pt x="944" y="1945"/>
                  <a:pt x="985" y="2012"/>
                  <a:pt x="1024" y="2074"/>
                </a:cubicBezTo>
                <a:cubicBezTo>
                  <a:pt x="1056" y="2127"/>
                  <a:pt x="1088" y="2178"/>
                  <a:pt x="1120" y="2226"/>
                </a:cubicBezTo>
                <a:cubicBezTo>
                  <a:pt x="1152" y="2274"/>
                  <a:pt x="1174" y="2306"/>
                  <a:pt x="1187" y="2323"/>
                </a:cubicBezTo>
                <a:cubicBezTo>
                  <a:pt x="1211" y="2353"/>
                  <a:pt x="1232" y="2381"/>
                  <a:pt x="1253" y="2406"/>
                </a:cubicBezTo>
                <a:cubicBezTo>
                  <a:pt x="1273" y="2432"/>
                  <a:pt x="1301" y="2447"/>
                  <a:pt x="1337" y="2451"/>
                </a:cubicBezTo>
                <a:cubicBezTo>
                  <a:pt x="1382" y="2458"/>
                  <a:pt x="1414" y="2450"/>
                  <a:pt x="1434" y="2427"/>
                </a:cubicBezTo>
                <a:cubicBezTo>
                  <a:pt x="1453" y="2405"/>
                  <a:pt x="1474" y="2376"/>
                  <a:pt x="1498" y="2339"/>
                </a:cubicBezTo>
                <a:cubicBezTo>
                  <a:pt x="1504" y="2331"/>
                  <a:pt x="1516" y="2308"/>
                  <a:pt x="1534" y="2272"/>
                </a:cubicBezTo>
                <a:cubicBezTo>
                  <a:pt x="1552" y="2236"/>
                  <a:pt x="1574" y="2191"/>
                  <a:pt x="1600" y="2138"/>
                </a:cubicBezTo>
                <a:cubicBezTo>
                  <a:pt x="1626" y="2084"/>
                  <a:pt x="1654" y="2025"/>
                  <a:pt x="1686" y="1960"/>
                </a:cubicBezTo>
                <a:cubicBezTo>
                  <a:pt x="1718" y="1895"/>
                  <a:pt x="1750" y="1828"/>
                  <a:pt x="1782" y="1760"/>
                </a:cubicBezTo>
                <a:cubicBezTo>
                  <a:pt x="1857" y="1602"/>
                  <a:pt x="1940" y="1426"/>
                  <a:pt x="2032" y="1232"/>
                </a:cubicBezTo>
                <a:cubicBezTo>
                  <a:pt x="2371" y="1415"/>
                  <a:pt x="2371" y="1415"/>
                  <a:pt x="2371" y="1415"/>
                </a:cubicBezTo>
                <a:cubicBezTo>
                  <a:pt x="2234" y="426"/>
                  <a:pt x="2234" y="426"/>
                  <a:pt x="2234" y="426"/>
                </a:cubicBezTo>
                <a:cubicBezTo>
                  <a:pt x="1363" y="960"/>
                  <a:pt x="1363" y="960"/>
                  <a:pt x="1363" y="960"/>
                </a:cubicBezTo>
                <a:cubicBezTo>
                  <a:pt x="1744" y="1091"/>
                  <a:pt x="1744" y="1091"/>
                  <a:pt x="1744" y="1091"/>
                </a:cubicBezTo>
                <a:cubicBezTo>
                  <a:pt x="1341" y="1920"/>
                  <a:pt x="1341" y="1920"/>
                  <a:pt x="1341" y="1920"/>
                </a:cubicBezTo>
                <a:cubicBezTo>
                  <a:pt x="1279" y="1820"/>
                  <a:pt x="1226" y="1732"/>
                  <a:pt x="1181" y="1658"/>
                </a:cubicBezTo>
                <a:cubicBezTo>
                  <a:pt x="1162" y="1626"/>
                  <a:pt x="1143" y="1595"/>
                  <a:pt x="1125" y="1567"/>
                </a:cubicBezTo>
                <a:cubicBezTo>
                  <a:pt x="1107" y="1538"/>
                  <a:pt x="1091" y="1513"/>
                  <a:pt x="1078" y="1491"/>
                </a:cubicBezTo>
                <a:cubicBezTo>
                  <a:pt x="1050" y="1443"/>
                  <a:pt x="1050" y="1443"/>
                  <a:pt x="1050" y="1443"/>
                </a:cubicBezTo>
                <a:cubicBezTo>
                  <a:pt x="1058" y="1460"/>
                  <a:pt x="1059" y="1463"/>
                  <a:pt x="1051" y="1451"/>
                </a:cubicBezTo>
                <a:cubicBezTo>
                  <a:pt x="1044" y="1440"/>
                  <a:pt x="1032" y="1423"/>
                  <a:pt x="1014" y="1402"/>
                </a:cubicBezTo>
                <a:cubicBezTo>
                  <a:pt x="997" y="1380"/>
                  <a:pt x="978" y="1359"/>
                  <a:pt x="957" y="1338"/>
                </a:cubicBezTo>
                <a:cubicBezTo>
                  <a:pt x="935" y="1316"/>
                  <a:pt x="915" y="1306"/>
                  <a:pt x="896" y="1306"/>
                </a:cubicBezTo>
                <a:cubicBezTo>
                  <a:pt x="847" y="1306"/>
                  <a:pt x="812" y="1318"/>
                  <a:pt x="790" y="1342"/>
                </a:cubicBezTo>
                <a:cubicBezTo>
                  <a:pt x="769" y="1367"/>
                  <a:pt x="752" y="1395"/>
                  <a:pt x="739" y="1427"/>
                </a:cubicBezTo>
                <a:cubicBezTo>
                  <a:pt x="735" y="1436"/>
                  <a:pt x="724" y="1459"/>
                  <a:pt x="707" y="1496"/>
                </a:cubicBezTo>
                <a:cubicBezTo>
                  <a:pt x="690" y="1533"/>
                  <a:pt x="668" y="1580"/>
                  <a:pt x="640" y="1635"/>
                </a:cubicBezTo>
                <a:cubicBezTo>
                  <a:pt x="612" y="1691"/>
                  <a:pt x="582" y="1753"/>
                  <a:pt x="550" y="1821"/>
                </a:cubicBezTo>
                <a:cubicBezTo>
                  <a:pt x="448" y="2019"/>
                  <a:pt x="448" y="2019"/>
                  <a:pt x="448" y="2019"/>
                </a:cubicBezTo>
                <a:cubicBezTo>
                  <a:pt x="416" y="2088"/>
                  <a:pt x="385" y="2153"/>
                  <a:pt x="355" y="2214"/>
                </a:cubicBezTo>
                <a:cubicBezTo>
                  <a:pt x="325" y="2276"/>
                  <a:pt x="300" y="2329"/>
                  <a:pt x="278" y="2371"/>
                </a:cubicBezTo>
                <a:cubicBezTo>
                  <a:pt x="189" y="2248"/>
                  <a:pt x="120" y="2112"/>
                  <a:pt x="72" y="1965"/>
                </a:cubicBezTo>
                <a:cubicBezTo>
                  <a:pt x="24" y="1818"/>
                  <a:pt x="0" y="1663"/>
                  <a:pt x="0" y="1501"/>
                </a:cubicBezTo>
                <a:cubicBezTo>
                  <a:pt x="0" y="1294"/>
                  <a:pt x="39" y="1099"/>
                  <a:pt x="117" y="917"/>
                </a:cubicBezTo>
                <a:cubicBezTo>
                  <a:pt x="195" y="734"/>
                  <a:pt x="301" y="576"/>
                  <a:pt x="437" y="440"/>
                </a:cubicBezTo>
                <a:cubicBezTo>
                  <a:pt x="572" y="305"/>
                  <a:pt x="731" y="197"/>
                  <a:pt x="914" y="118"/>
                </a:cubicBezTo>
                <a:cubicBezTo>
                  <a:pt x="1096" y="39"/>
                  <a:pt x="1291" y="0"/>
                  <a:pt x="1498" y="0"/>
                </a:cubicBezTo>
                <a:lnTo>
                  <a:pt x="1497" y="0"/>
                </a:lnTo>
                <a:close/>
                <a:moveTo>
                  <a:pt x="1497" y="0"/>
                </a:moveTo>
                <a:cubicBezTo>
                  <a:pt x="1497" y="0"/>
                  <a:pt x="1497" y="0"/>
                  <a:pt x="1497" y="0"/>
                </a:cubicBezTo>
              </a:path>
            </a:pathLst>
          </a:custGeom>
          <a:gradFill>
            <a:gsLst>
              <a:gs pos="0">
                <a:srgbClr val="115D9B"/>
              </a:gs>
              <a:gs pos="100000">
                <a:srgbClr val="1373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cene3d>
              <a:camera prst="orthographicFront"/>
              <a:lightRig rig="threePt" dir="t"/>
            </a:scene3d>
            <a:sp3d contourW="12700"/>
          </a:bodyPr>
          <a:lstStyle/>
          <a:p>
            <a:pPr defTabSz="914377" eaLnBrk="0" fontAlgn="base" hangingPunct="0">
              <a:spcBef>
                <a:spcPct val="0"/>
              </a:spcBef>
              <a:spcAft>
                <a:spcPct val="0"/>
              </a:spcAft>
              <a:defRPr/>
            </a:pPr>
            <a:endParaRPr lang="zh-CN" altLang="en-US" sz="2400" kern="0" dirty="0">
              <a:solidFill>
                <a:schemeClr val="bg1">
                  <a:lumMod val="50000"/>
                </a:schemeClr>
              </a:solidFill>
              <a:cs typeface="+mn-ea"/>
              <a:sym typeface="+mn-lt"/>
            </a:endParaRPr>
          </a:p>
        </p:txBody>
      </p:sp>
      <p:sp>
        <p:nvSpPr>
          <p:cNvPr id="54" name="椭圆 53">
            <a:extLst>
              <a:ext uri="{FF2B5EF4-FFF2-40B4-BE49-F238E27FC236}">
                <a16:creationId xmlns:a16="http://schemas.microsoft.com/office/drawing/2014/main" id="{0422743E-E281-453B-9028-964A5757B14D}"/>
              </a:ext>
            </a:extLst>
          </p:cNvPr>
          <p:cNvSpPr/>
          <p:nvPr/>
        </p:nvSpPr>
        <p:spPr>
          <a:xfrm>
            <a:off x="8308497" y="1765285"/>
            <a:ext cx="612563" cy="612563"/>
          </a:xfrm>
          <a:prstGeom prst="ellipse">
            <a:avLst/>
          </a:prstGeom>
          <a:gradFill>
            <a:gsLst>
              <a:gs pos="0">
                <a:srgbClr val="115D9B"/>
              </a:gs>
              <a:gs pos="100000">
                <a:srgbClr val="1373B7"/>
              </a:gs>
            </a:gsLst>
            <a:lin ang="0" scaled="1"/>
          </a:gradFill>
          <a:ln w="3175" cap="flat" cmpd="sng" algn="ctr">
            <a:noFill/>
            <a:prstDash val="solid"/>
          </a:ln>
          <a:effectLst/>
        </p:spPr>
        <p:txBody>
          <a:bodyPr anchor="ctr"/>
          <a:lstStyle/>
          <a:p>
            <a:pPr algn="ctr" defTabSz="914377" eaLnBrk="0" fontAlgn="base" hangingPunct="0">
              <a:lnSpc>
                <a:spcPct val="150000"/>
              </a:lnSpc>
              <a:spcBef>
                <a:spcPct val="0"/>
              </a:spcBef>
              <a:spcAft>
                <a:spcPct val="0"/>
              </a:spcAft>
              <a:defRPr/>
            </a:pPr>
            <a:endParaRPr lang="zh-CN" altLang="en-US" sz="2400" kern="0">
              <a:solidFill>
                <a:srgbClr val="0A7A04"/>
              </a:solidFill>
              <a:cs typeface="+mn-ea"/>
              <a:sym typeface="+mn-lt"/>
            </a:endParaRPr>
          </a:p>
        </p:txBody>
      </p:sp>
    </p:spTree>
    <p:extLst>
      <p:ext uri="{BB962C8B-B14F-4D97-AF65-F5344CB8AC3E}">
        <p14:creationId xmlns:p14="http://schemas.microsoft.com/office/powerpoint/2010/main" val="127263936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937933" y="453458"/>
            <a:ext cx="10316135" cy="587853"/>
            <a:chOff x="937933" y="453458"/>
            <a:chExt cx="10316135" cy="587853"/>
          </a:xfrm>
        </p:grpSpPr>
        <p:sp>
          <p:nvSpPr>
            <p:cNvPr id="55" name="矩形 54"/>
            <p:cNvSpPr/>
            <p:nvPr/>
          </p:nvSpPr>
          <p:spPr>
            <a:xfrm>
              <a:off x="4081916" y="453458"/>
              <a:ext cx="4081333" cy="58785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tx1">
                      <a:lumMod val="75000"/>
                      <a:lumOff val="25000"/>
                    </a:schemeClr>
                  </a:solidFill>
                  <a:cs typeface="+mn-ea"/>
                  <a:sym typeface="+mn-lt"/>
                </a:rPr>
                <a:t>展望</a:t>
              </a:r>
            </a:p>
          </p:txBody>
        </p:sp>
        <p:cxnSp>
          <p:nvCxnSpPr>
            <p:cNvPr id="56" name="直接连接符 55">
              <a:extLst>
                <a:ext uri="{FF2B5EF4-FFF2-40B4-BE49-F238E27FC236}">
                  <a16:creationId xmlns:a16="http://schemas.microsoft.com/office/drawing/2014/main" id="{FCC28639-B7C7-49A4-AE99-CE4F03B972C8}"/>
                </a:ext>
              </a:extLst>
            </p:cNvPr>
            <p:cNvCxnSpPr>
              <a:cxnSpLocks/>
            </p:cNvCxnSpPr>
            <p:nvPr/>
          </p:nvCxnSpPr>
          <p:spPr>
            <a:xfrm>
              <a:off x="937933" y="736260"/>
              <a:ext cx="34612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3E4EB0F2-71E1-460A-843C-CF97D2DD98FB}"/>
                </a:ext>
              </a:extLst>
            </p:cNvPr>
            <p:cNvCxnSpPr>
              <a:cxnSpLocks/>
            </p:cNvCxnSpPr>
            <p:nvPr/>
          </p:nvCxnSpPr>
          <p:spPr>
            <a:xfrm>
              <a:off x="7845944" y="736260"/>
              <a:ext cx="340812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2927" y="5506721"/>
            <a:ext cx="1357935" cy="1351279"/>
          </a:xfrm>
          <a:prstGeom prst="rect">
            <a:avLst/>
          </a:prstGeom>
        </p:spPr>
      </p:pic>
      <p:graphicFrame>
        <p:nvGraphicFramePr>
          <p:cNvPr id="4" name="图示 3">
            <a:extLst>
              <a:ext uri="{FF2B5EF4-FFF2-40B4-BE49-F238E27FC236}">
                <a16:creationId xmlns:a16="http://schemas.microsoft.com/office/drawing/2014/main" id="{FB57BA61-8294-42D2-9B81-7C49B51839AF}"/>
              </a:ext>
            </a:extLst>
          </p:cNvPr>
          <p:cNvGraphicFramePr/>
          <p:nvPr>
            <p:extLst>
              <p:ext uri="{D42A27DB-BD31-4B8C-83A1-F6EECF244321}">
                <p14:modId xmlns:p14="http://schemas.microsoft.com/office/powerpoint/2010/main" val="2195479816"/>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Freeform 21">
            <a:extLst>
              <a:ext uri="{FF2B5EF4-FFF2-40B4-BE49-F238E27FC236}">
                <a16:creationId xmlns:a16="http://schemas.microsoft.com/office/drawing/2014/main" id="{8C107029-FFEA-2A15-B5DE-DD5323615140}"/>
              </a:ext>
            </a:extLst>
          </p:cNvPr>
          <p:cNvSpPr>
            <a:spLocks noEditPoints="1"/>
          </p:cNvSpPr>
          <p:nvPr/>
        </p:nvSpPr>
        <p:spPr bwMode="auto">
          <a:xfrm>
            <a:off x="2798999" y="3075263"/>
            <a:ext cx="723600" cy="724067"/>
          </a:xfrm>
          <a:custGeom>
            <a:avLst/>
            <a:gdLst>
              <a:gd name="T0" fmla="*/ 314698 w 2998"/>
              <a:gd name="T1" fmla="*/ 0 h 2998"/>
              <a:gd name="T2" fmla="*/ 437466 w 2998"/>
              <a:gd name="T3" fmla="*/ 24806 h 2998"/>
              <a:gd name="T4" fmla="*/ 537741 w 2998"/>
              <a:gd name="T5" fmla="*/ 92496 h 2998"/>
              <a:gd name="T6" fmla="*/ 605431 w 2998"/>
              <a:gd name="T7" fmla="*/ 192771 h 2998"/>
              <a:gd name="T8" fmla="*/ 630237 w 2998"/>
              <a:gd name="T9" fmla="*/ 315539 h 2998"/>
              <a:gd name="T10" fmla="*/ 605431 w 2998"/>
              <a:gd name="T11" fmla="*/ 438307 h 2998"/>
              <a:gd name="T12" fmla="*/ 537741 w 2998"/>
              <a:gd name="T13" fmla="*/ 538581 h 2998"/>
              <a:gd name="T14" fmla="*/ 437466 w 2998"/>
              <a:gd name="T15" fmla="*/ 605852 h 2998"/>
              <a:gd name="T16" fmla="*/ 314698 w 2998"/>
              <a:gd name="T17" fmla="*/ 630237 h 2998"/>
              <a:gd name="T18" fmla="*/ 205384 w 2998"/>
              <a:gd name="T19" fmla="*/ 610897 h 2998"/>
              <a:gd name="T20" fmla="*/ 112257 w 2998"/>
              <a:gd name="T21" fmla="*/ 557081 h 2998"/>
              <a:gd name="T22" fmla="*/ 188987 w 2998"/>
              <a:gd name="T23" fmla="*/ 393530 h 2998"/>
              <a:gd name="T24" fmla="*/ 215264 w 2998"/>
              <a:gd name="T25" fmla="*/ 435995 h 2998"/>
              <a:gd name="T26" fmla="*/ 235445 w 2998"/>
              <a:gd name="T27" fmla="*/ 467948 h 2998"/>
              <a:gd name="T28" fmla="*/ 249530 w 2998"/>
              <a:gd name="T29" fmla="*/ 488339 h 2998"/>
              <a:gd name="T30" fmla="*/ 263405 w 2998"/>
              <a:gd name="T31" fmla="*/ 505787 h 2998"/>
              <a:gd name="T32" fmla="*/ 281063 w 2998"/>
              <a:gd name="T33" fmla="*/ 515247 h 2998"/>
              <a:gd name="T34" fmla="*/ 301454 w 2998"/>
              <a:gd name="T35" fmla="*/ 510202 h 2998"/>
              <a:gd name="T36" fmla="*/ 314908 w 2998"/>
              <a:gd name="T37" fmla="*/ 491703 h 2998"/>
              <a:gd name="T38" fmla="*/ 322476 w 2998"/>
              <a:gd name="T39" fmla="*/ 477618 h 2998"/>
              <a:gd name="T40" fmla="*/ 336351 w 2998"/>
              <a:gd name="T41" fmla="*/ 449449 h 2998"/>
              <a:gd name="T42" fmla="*/ 354429 w 2998"/>
              <a:gd name="T43" fmla="*/ 412030 h 2998"/>
              <a:gd name="T44" fmla="*/ 374611 w 2998"/>
              <a:gd name="T45" fmla="*/ 369986 h 2998"/>
              <a:gd name="T46" fmla="*/ 427165 w 2998"/>
              <a:gd name="T47" fmla="*/ 258990 h 2998"/>
              <a:gd name="T48" fmla="*/ 498430 w 2998"/>
              <a:gd name="T49" fmla="*/ 297460 h 2998"/>
              <a:gd name="T50" fmla="*/ 469630 w 2998"/>
              <a:gd name="T51" fmla="*/ 89553 h 2998"/>
              <a:gd name="T52" fmla="*/ 286529 w 2998"/>
              <a:gd name="T53" fmla="*/ 201810 h 2998"/>
              <a:gd name="T54" fmla="*/ 366622 w 2998"/>
              <a:gd name="T55" fmla="*/ 229349 h 2998"/>
              <a:gd name="T56" fmla="*/ 281904 w 2998"/>
              <a:gd name="T57" fmla="*/ 403621 h 2998"/>
              <a:gd name="T58" fmla="*/ 248269 w 2998"/>
              <a:gd name="T59" fmla="*/ 348543 h 2998"/>
              <a:gd name="T60" fmla="*/ 236497 w 2998"/>
              <a:gd name="T61" fmla="*/ 329413 h 2998"/>
              <a:gd name="T62" fmla="*/ 226616 w 2998"/>
              <a:gd name="T63" fmla="*/ 313437 h 2998"/>
              <a:gd name="T64" fmla="*/ 220730 w 2998"/>
              <a:gd name="T65" fmla="*/ 303346 h 2998"/>
              <a:gd name="T66" fmla="*/ 220940 w 2998"/>
              <a:gd name="T67" fmla="*/ 305028 h 2998"/>
              <a:gd name="T68" fmla="*/ 213162 w 2998"/>
              <a:gd name="T69" fmla="*/ 294727 h 2998"/>
              <a:gd name="T70" fmla="*/ 201180 w 2998"/>
              <a:gd name="T71" fmla="*/ 281273 h 2998"/>
              <a:gd name="T72" fmla="*/ 188356 w 2998"/>
              <a:gd name="T73" fmla="*/ 274546 h 2998"/>
              <a:gd name="T74" fmla="*/ 166073 w 2998"/>
              <a:gd name="T75" fmla="*/ 282114 h 2998"/>
              <a:gd name="T76" fmla="*/ 155352 w 2998"/>
              <a:gd name="T77" fmla="*/ 299983 h 2998"/>
              <a:gd name="T78" fmla="*/ 148625 w 2998"/>
              <a:gd name="T79" fmla="*/ 314488 h 2998"/>
              <a:gd name="T80" fmla="*/ 134540 w 2998"/>
              <a:gd name="T81" fmla="*/ 343708 h 2998"/>
              <a:gd name="T82" fmla="*/ 115621 w 2998"/>
              <a:gd name="T83" fmla="*/ 382809 h 2998"/>
              <a:gd name="T84" fmla="*/ 94178 w 2998"/>
              <a:gd name="T85" fmla="*/ 424432 h 2998"/>
              <a:gd name="T86" fmla="*/ 74628 w 2998"/>
              <a:gd name="T87" fmla="*/ 465425 h 2998"/>
              <a:gd name="T88" fmla="*/ 58441 w 2998"/>
              <a:gd name="T89" fmla="*/ 498430 h 2998"/>
              <a:gd name="T90" fmla="*/ 15136 w 2998"/>
              <a:gd name="T91" fmla="*/ 413081 h 2998"/>
              <a:gd name="T92" fmla="*/ 0 w 2998"/>
              <a:gd name="T93" fmla="*/ 315539 h 2998"/>
              <a:gd name="T94" fmla="*/ 24596 w 2998"/>
              <a:gd name="T95" fmla="*/ 192771 h 2998"/>
              <a:gd name="T96" fmla="*/ 91866 w 2998"/>
              <a:gd name="T97" fmla="*/ 92496 h 2998"/>
              <a:gd name="T98" fmla="*/ 192140 w 2998"/>
              <a:gd name="T99" fmla="*/ 24806 h 2998"/>
              <a:gd name="T100" fmla="*/ 314908 w 2998"/>
              <a:gd name="T101" fmla="*/ 0 h 2998"/>
              <a:gd name="T102" fmla="*/ 314698 w 2998"/>
              <a:gd name="T103" fmla="*/ 0 h 2998"/>
              <a:gd name="T104" fmla="*/ 314698 w 2998"/>
              <a:gd name="T105" fmla="*/ 0 h 2998"/>
              <a:gd name="T106" fmla="*/ 314698 w 2998"/>
              <a:gd name="T107" fmla="*/ 0 h 299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98" h="2998">
                <a:moveTo>
                  <a:pt x="1497" y="0"/>
                </a:moveTo>
                <a:cubicBezTo>
                  <a:pt x="1704" y="0"/>
                  <a:pt x="1899" y="39"/>
                  <a:pt x="2081" y="118"/>
                </a:cubicBezTo>
                <a:cubicBezTo>
                  <a:pt x="2264" y="197"/>
                  <a:pt x="2423" y="304"/>
                  <a:pt x="2558" y="440"/>
                </a:cubicBezTo>
                <a:cubicBezTo>
                  <a:pt x="2694" y="576"/>
                  <a:pt x="2801" y="734"/>
                  <a:pt x="2880" y="917"/>
                </a:cubicBezTo>
                <a:cubicBezTo>
                  <a:pt x="2959" y="1099"/>
                  <a:pt x="2998" y="1294"/>
                  <a:pt x="2998" y="1501"/>
                </a:cubicBezTo>
                <a:cubicBezTo>
                  <a:pt x="2998" y="1708"/>
                  <a:pt x="2959" y="1902"/>
                  <a:pt x="2880" y="2085"/>
                </a:cubicBezTo>
                <a:cubicBezTo>
                  <a:pt x="2801" y="2267"/>
                  <a:pt x="2694" y="2426"/>
                  <a:pt x="2558" y="2562"/>
                </a:cubicBezTo>
                <a:cubicBezTo>
                  <a:pt x="2422" y="2697"/>
                  <a:pt x="2264" y="2804"/>
                  <a:pt x="2081" y="2882"/>
                </a:cubicBezTo>
                <a:cubicBezTo>
                  <a:pt x="1899" y="2959"/>
                  <a:pt x="1704" y="2998"/>
                  <a:pt x="1497" y="2998"/>
                </a:cubicBezTo>
                <a:cubicBezTo>
                  <a:pt x="1314" y="2998"/>
                  <a:pt x="1140" y="2967"/>
                  <a:pt x="977" y="2906"/>
                </a:cubicBezTo>
                <a:cubicBezTo>
                  <a:pt x="814" y="2844"/>
                  <a:pt x="666" y="2758"/>
                  <a:pt x="534" y="2650"/>
                </a:cubicBezTo>
                <a:cubicBezTo>
                  <a:pt x="899" y="1872"/>
                  <a:pt x="899" y="1872"/>
                  <a:pt x="899" y="1872"/>
                </a:cubicBezTo>
                <a:cubicBezTo>
                  <a:pt x="944" y="1945"/>
                  <a:pt x="985" y="2012"/>
                  <a:pt x="1024" y="2074"/>
                </a:cubicBezTo>
                <a:cubicBezTo>
                  <a:pt x="1056" y="2127"/>
                  <a:pt x="1088" y="2178"/>
                  <a:pt x="1120" y="2226"/>
                </a:cubicBezTo>
                <a:cubicBezTo>
                  <a:pt x="1152" y="2274"/>
                  <a:pt x="1174" y="2306"/>
                  <a:pt x="1187" y="2323"/>
                </a:cubicBezTo>
                <a:cubicBezTo>
                  <a:pt x="1211" y="2353"/>
                  <a:pt x="1232" y="2381"/>
                  <a:pt x="1253" y="2406"/>
                </a:cubicBezTo>
                <a:cubicBezTo>
                  <a:pt x="1273" y="2432"/>
                  <a:pt x="1301" y="2447"/>
                  <a:pt x="1337" y="2451"/>
                </a:cubicBezTo>
                <a:cubicBezTo>
                  <a:pt x="1382" y="2458"/>
                  <a:pt x="1414" y="2450"/>
                  <a:pt x="1434" y="2427"/>
                </a:cubicBezTo>
                <a:cubicBezTo>
                  <a:pt x="1453" y="2405"/>
                  <a:pt x="1474" y="2376"/>
                  <a:pt x="1498" y="2339"/>
                </a:cubicBezTo>
                <a:cubicBezTo>
                  <a:pt x="1504" y="2331"/>
                  <a:pt x="1516" y="2308"/>
                  <a:pt x="1534" y="2272"/>
                </a:cubicBezTo>
                <a:cubicBezTo>
                  <a:pt x="1552" y="2236"/>
                  <a:pt x="1574" y="2191"/>
                  <a:pt x="1600" y="2138"/>
                </a:cubicBezTo>
                <a:cubicBezTo>
                  <a:pt x="1626" y="2084"/>
                  <a:pt x="1654" y="2025"/>
                  <a:pt x="1686" y="1960"/>
                </a:cubicBezTo>
                <a:cubicBezTo>
                  <a:pt x="1718" y="1895"/>
                  <a:pt x="1750" y="1828"/>
                  <a:pt x="1782" y="1760"/>
                </a:cubicBezTo>
                <a:cubicBezTo>
                  <a:pt x="1857" y="1602"/>
                  <a:pt x="1940" y="1426"/>
                  <a:pt x="2032" y="1232"/>
                </a:cubicBezTo>
                <a:cubicBezTo>
                  <a:pt x="2371" y="1415"/>
                  <a:pt x="2371" y="1415"/>
                  <a:pt x="2371" y="1415"/>
                </a:cubicBezTo>
                <a:cubicBezTo>
                  <a:pt x="2234" y="426"/>
                  <a:pt x="2234" y="426"/>
                  <a:pt x="2234" y="426"/>
                </a:cubicBezTo>
                <a:cubicBezTo>
                  <a:pt x="1363" y="960"/>
                  <a:pt x="1363" y="960"/>
                  <a:pt x="1363" y="960"/>
                </a:cubicBezTo>
                <a:cubicBezTo>
                  <a:pt x="1744" y="1091"/>
                  <a:pt x="1744" y="1091"/>
                  <a:pt x="1744" y="1091"/>
                </a:cubicBezTo>
                <a:cubicBezTo>
                  <a:pt x="1341" y="1920"/>
                  <a:pt x="1341" y="1920"/>
                  <a:pt x="1341" y="1920"/>
                </a:cubicBezTo>
                <a:cubicBezTo>
                  <a:pt x="1279" y="1820"/>
                  <a:pt x="1226" y="1732"/>
                  <a:pt x="1181" y="1658"/>
                </a:cubicBezTo>
                <a:cubicBezTo>
                  <a:pt x="1162" y="1626"/>
                  <a:pt x="1143" y="1595"/>
                  <a:pt x="1125" y="1567"/>
                </a:cubicBezTo>
                <a:cubicBezTo>
                  <a:pt x="1107" y="1538"/>
                  <a:pt x="1091" y="1513"/>
                  <a:pt x="1078" y="1491"/>
                </a:cubicBezTo>
                <a:cubicBezTo>
                  <a:pt x="1050" y="1443"/>
                  <a:pt x="1050" y="1443"/>
                  <a:pt x="1050" y="1443"/>
                </a:cubicBezTo>
                <a:cubicBezTo>
                  <a:pt x="1058" y="1460"/>
                  <a:pt x="1059" y="1463"/>
                  <a:pt x="1051" y="1451"/>
                </a:cubicBezTo>
                <a:cubicBezTo>
                  <a:pt x="1044" y="1440"/>
                  <a:pt x="1032" y="1423"/>
                  <a:pt x="1014" y="1402"/>
                </a:cubicBezTo>
                <a:cubicBezTo>
                  <a:pt x="997" y="1380"/>
                  <a:pt x="978" y="1359"/>
                  <a:pt x="957" y="1338"/>
                </a:cubicBezTo>
                <a:cubicBezTo>
                  <a:pt x="935" y="1316"/>
                  <a:pt x="915" y="1306"/>
                  <a:pt x="896" y="1306"/>
                </a:cubicBezTo>
                <a:cubicBezTo>
                  <a:pt x="847" y="1306"/>
                  <a:pt x="812" y="1318"/>
                  <a:pt x="790" y="1342"/>
                </a:cubicBezTo>
                <a:cubicBezTo>
                  <a:pt x="769" y="1367"/>
                  <a:pt x="752" y="1395"/>
                  <a:pt x="739" y="1427"/>
                </a:cubicBezTo>
                <a:cubicBezTo>
                  <a:pt x="735" y="1436"/>
                  <a:pt x="724" y="1459"/>
                  <a:pt x="707" y="1496"/>
                </a:cubicBezTo>
                <a:cubicBezTo>
                  <a:pt x="690" y="1533"/>
                  <a:pt x="668" y="1580"/>
                  <a:pt x="640" y="1635"/>
                </a:cubicBezTo>
                <a:cubicBezTo>
                  <a:pt x="612" y="1691"/>
                  <a:pt x="582" y="1753"/>
                  <a:pt x="550" y="1821"/>
                </a:cubicBezTo>
                <a:cubicBezTo>
                  <a:pt x="448" y="2019"/>
                  <a:pt x="448" y="2019"/>
                  <a:pt x="448" y="2019"/>
                </a:cubicBezTo>
                <a:cubicBezTo>
                  <a:pt x="416" y="2088"/>
                  <a:pt x="385" y="2153"/>
                  <a:pt x="355" y="2214"/>
                </a:cubicBezTo>
                <a:cubicBezTo>
                  <a:pt x="325" y="2276"/>
                  <a:pt x="300" y="2329"/>
                  <a:pt x="278" y="2371"/>
                </a:cubicBezTo>
                <a:cubicBezTo>
                  <a:pt x="189" y="2248"/>
                  <a:pt x="120" y="2112"/>
                  <a:pt x="72" y="1965"/>
                </a:cubicBezTo>
                <a:cubicBezTo>
                  <a:pt x="24" y="1818"/>
                  <a:pt x="0" y="1663"/>
                  <a:pt x="0" y="1501"/>
                </a:cubicBezTo>
                <a:cubicBezTo>
                  <a:pt x="0" y="1294"/>
                  <a:pt x="39" y="1099"/>
                  <a:pt x="117" y="917"/>
                </a:cubicBezTo>
                <a:cubicBezTo>
                  <a:pt x="195" y="734"/>
                  <a:pt x="301" y="576"/>
                  <a:pt x="437" y="440"/>
                </a:cubicBezTo>
                <a:cubicBezTo>
                  <a:pt x="572" y="305"/>
                  <a:pt x="731" y="197"/>
                  <a:pt x="914" y="118"/>
                </a:cubicBezTo>
                <a:cubicBezTo>
                  <a:pt x="1096" y="39"/>
                  <a:pt x="1291" y="0"/>
                  <a:pt x="1498" y="0"/>
                </a:cubicBezTo>
                <a:lnTo>
                  <a:pt x="1497" y="0"/>
                </a:lnTo>
                <a:close/>
                <a:moveTo>
                  <a:pt x="1497" y="0"/>
                </a:moveTo>
                <a:cubicBezTo>
                  <a:pt x="1497" y="0"/>
                  <a:pt x="1497" y="0"/>
                  <a:pt x="1497" y="0"/>
                </a:cubicBezTo>
              </a:path>
            </a:pathLst>
          </a:custGeom>
          <a:gradFill>
            <a:gsLst>
              <a:gs pos="0">
                <a:srgbClr val="115D9B"/>
              </a:gs>
              <a:gs pos="100000">
                <a:srgbClr val="1373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cene3d>
              <a:camera prst="orthographicFront"/>
              <a:lightRig rig="threePt" dir="t"/>
            </a:scene3d>
            <a:sp3d contourW="12700"/>
          </a:bodyPr>
          <a:lstStyle/>
          <a:p>
            <a:pPr defTabSz="914377" eaLnBrk="0" fontAlgn="base" hangingPunct="0">
              <a:spcBef>
                <a:spcPct val="0"/>
              </a:spcBef>
              <a:spcAft>
                <a:spcPct val="0"/>
              </a:spcAft>
              <a:defRPr/>
            </a:pPr>
            <a:endParaRPr lang="zh-CN" altLang="en-US" sz="2400" kern="0" dirty="0">
              <a:solidFill>
                <a:schemeClr val="bg1">
                  <a:lumMod val="50000"/>
                </a:schemeClr>
              </a:solidFill>
              <a:cs typeface="+mn-ea"/>
              <a:sym typeface="+mn-lt"/>
            </a:endParaRPr>
          </a:p>
        </p:txBody>
      </p:sp>
      <p:sp>
        <p:nvSpPr>
          <p:cNvPr id="10" name="Freeform 21">
            <a:extLst>
              <a:ext uri="{FF2B5EF4-FFF2-40B4-BE49-F238E27FC236}">
                <a16:creationId xmlns:a16="http://schemas.microsoft.com/office/drawing/2014/main" id="{365BAF5B-C7D8-A0C5-1C1D-51067A64087D}"/>
              </a:ext>
            </a:extLst>
          </p:cNvPr>
          <p:cNvSpPr>
            <a:spLocks noEditPoints="1"/>
          </p:cNvSpPr>
          <p:nvPr/>
        </p:nvSpPr>
        <p:spPr bwMode="auto">
          <a:xfrm>
            <a:off x="2428992" y="1367872"/>
            <a:ext cx="723600" cy="724067"/>
          </a:xfrm>
          <a:custGeom>
            <a:avLst/>
            <a:gdLst>
              <a:gd name="T0" fmla="*/ 314698 w 2998"/>
              <a:gd name="T1" fmla="*/ 0 h 2998"/>
              <a:gd name="T2" fmla="*/ 437466 w 2998"/>
              <a:gd name="T3" fmla="*/ 24806 h 2998"/>
              <a:gd name="T4" fmla="*/ 537741 w 2998"/>
              <a:gd name="T5" fmla="*/ 92496 h 2998"/>
              <a:gd name="T6" fmla="*/ 605431 w 2998"/>
              <a:gd name="T7" fmla="*/ 192771 h 2998"/>
              <a:gd name="T8" fmla="*/ 630237 w 2998"/>
              <a:gd name="T9" fmla="*/ 315539 h 2998"/>
              <a:gd name="T10" fmla="*/ 605431 w 2998"/>
              <a:gd name="T11" fmla="*/ 438307 h 2998"/>
              <a:gd name="T12" fmla="*/ 537741 w 2998"/>
              <a:gd name="T13" fmla="*/ 538581 h 2998"/>
              <a:gd name="T14" fmla="*/ 437466 w 2998"/>
              <a:gd name="T15" fmla="*/ 605852 h 2998"/>
              <a:gd name="T16" fmla="*/ 314698 w 2998"/>
              <a:gd name="T17" fmla="*/ 630237 h 2998"/>
              <a:gd name="T18" fmla="*/ 205384 w 2998"/>
              <a:gd name="T19" fmla="*/ 610897 h 2998"/>
              <a:gd name="T20" fmla="*/ 112257 w 2998"/>
              <a:gd name="T21" fmla="*/ 557081 h 2998"/>
              <a:gd name="T22" fmla="*/ 188987 w 2998"/>
              <a:gd name="T23" fmla="*/ 393530 h 2998"/>
              <a:gd name="T24" fmla="*/ 215264 w 2998"/>
              <a:gd name="T25" fmla="*/ 435995 h 2998"/>
              <a:gd name="T26" fmla="*/ 235445 w 2998"/>
              <a:gd name="T27" fmla="*/ 467948 h 2998"/>
              <a:gd name="T28" fmla="*/ 249530 w 2998"/>
              <a:gd name="T29" fmla="*/ 488339 h 2998"/>
              <a:gd name="T30" fmla="*/ 263405 w 2998"/>
              <a:gd name="T31" fmla="*/ 505787 h 2998"/>
              <a:gd name="T32" fmla="*/ 281063 w 2998"/>
              <a:gd name="T33" fmla="*/ 515247 h 2998"/>
              <a:gd name="T34" fmla="*/ 301454 w 2998"/>
              <a:gd name="T35" fmla="*/ 510202 h 2998"/>
              <a:gd name="T36" fmla="*/ 314908 w 2998"/>
              <a:gd name="T37" fmla="*/ 491703 h 2998"/>
              <a:gd name="T38" fmla="*/ 322476 w 2998"/>
              <a:gd name="T39" fmla="*/ 477618 h 2998"/>
              <a:gd name="T40" fmla="*/ 336351 w 2998"/>
              <a:gd name="T41" fmla="*/ 449449 h 2998"/>
              <a:gd name="T42" fmla="*/ 354429 w 2998"/>
              <a:gd name="T43" fmla="*/ 412030 h 2998"/>
              <a:gd name="T44" fmla="*/ 374611 w 2998"/>
              <a:gd name="T45" fmla="*/ 369986 h 2998"/>
              <a:gd name="T46" fmla="*/ 427165 w 2998"/>
              <a:gd name="T47" fmla="*/ 258990 h 2998"/>
              <a:gd name="T48" fmla="*/ 498430 w 2998"/>
              <a:gd name="T49" fmla="*/ 297460 h 2998"/>
              <a:gd name="T50" fmla="*/ 469630 w 2998"/>
              <a:gd name="T51" fmla="*/ 89553 h 2998"/>
              <a:gd name="T52" fmla="*/ 286529 w 2998"/>
              <a:gd name="T53" fmla="*/ 201810 h 2998"/>
              <a:gd name="T54" fmla="*/ 366622 w 2998"/>
              <a:gd name="T55" fmla="*/ 229349 h 2998"/>
              <a:gd name="T56" fmla="*/ 281904 w 2998"/>
              <a:gd name="T57" fmla="*/ 403621 h 2998"/>
              <a:gd name="T58" fmla="*/ 248269 w 2998"/>
              <a:gd name="T59" fmla="*/ 348543 h 2998"/>
              <a:gd name="T60" fmla="*/ 236497 w 2998"/>
              <a:gd name="T61" fmla="*/ 329413 h 2998"/>
              <a:gd name="T62" fmla="*/ 226616 w 2998"/>
              <a:gd name="T63" fmla="*/ 313437 h 2998"/>
              <a:gd name="T64" fmla="*/ 220730 w 2998"/>
              <a:gd name="T65" fmla="*/ 303346 h 2998"/>
              <a:gd name="T66" fmla="*/ 220940 w 2998"/>
              <a:gd name="T67" fmla="*/ 305028 h 2998"/>
              <a:gd name="T68" fmla="*/ 213162 w 2998"/>
              <a:gd name="T69" fmla="*/ 294727 h 2998"/>
              <a:gd name="T70" fmla="*/ 201180 w 2998"/>
              <a:gd name="T71" fmla="*/ 281273 h 2998"/>
              <a:gd name="T72" fmla="*/ 188356 w 2998"/>
              <a:gd name="T73" fmla="*/ 274546 h 2998"/>
              <a:gd name="T74" fmla="*/ 166073 w 2998"/>
              <a:gd name="T75" fmla="*/ 282114 h 2998"/>
              <a:gd name="T76" fmla="*/ 155352 w 2998"/>
              <a:gd name="T77" fmla="*/ 299983 h 2998"/>
              <a:gd name="T78" fmla="*/ 148625 w 2998"/>
              <a:gd name="T79" fmla="*/ 314488 h 2998"/>
              <a:gd name="T80" fmla="*/ 134540 w 2998"/>
              <a:gd name="T81" fmla="*/ 343708 h 2998"/>
              <a:gd name="T82" fmla="*/ 115621 w 2998"/>
              <a:gd name="T83" fmla="*/ 382809 h 2998"/>
              <a:gd name="T84" fmla="*/ 94178 w 2998"/>
              <a:gd name="T85" fmla="*/ 424432 h 2998"/>
              <a:gd name="T86" fmla="*/ 74628 w 2998"/>
              <a:gd name="T87" fmla="*/ 465425 h 2998"/>
              <a:gd name="T88" fmla="*/ 58441 w 2998"/>
              <a:gd name="T89" fmla="*/ 498430 h 2998"/>
              <a:gd name="T90" fmla="*/ 15136 w 2998"/>
              <a:gd name="T91" fmla="*/ 413081 h 2998"/>
              <a:gd name="T92" fmla="*/ 0 w 2998"/>
              <a:gd name="T93" fmla="*/ 315539 h 2998"/>
              <a:gd name="T94" fmla="*/ 24596 w 2998"/>
              <a:gd name="T95" fmla="*/ 192771 h 2998"/>
              <a:gd name="T96" fmla="*/ 91866 w 2998"/>
              <a:gd name="T97" fmla="*/ 92496 h 2998"/>
              <a:gd name="T98" fmla="*/ 192140 w 2998"/>
              <a:gd name="T99" fmla="*/ 24806 h 2998"/>
              <a:gd name="T100" fmla="*/ 314908 w 2998"/>
              <a:gd name="T101" fmla="*/ 0 h 2998"/>
              <a:gd name="T102" fmla="*/ 314698 w 2998"/>
              <a:gd name="T103" fmla="*/ 0 h 2998"/>
              <a:gd name="T104" fmla="*/ 314698 w 2998"/>
              <a:gd name="T105" fmla="*/ 0 h 2998"/>
              <a:gd name="T106" fmla="*/ 314698 w 2998"/>
              <a:gd name="T107" fmla="*/ 0 h 299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98" h="2998">
                <a:moveTo>
                  <a:pt x="1497" y="0"/>
                </a:moveTo>
                <a:cubicBezTo>
                  <a:pt x="1704" y="0"/>
                  <a:pt x="1899" y="39"/>
                  <a:pt x="2081" y="118"/>
                </a:cubicBezTo>
                <a:cubicBezTo>
                  <a:pt x="2264" y="197"/>
                  <a:pt x="2423" y="304"/>
                  <a:pt x="2558" y="440"/>
                </a:cubicBezTo>
                <a:cubicBezTo>
                  <a:pt x="2694" y="576"/>
                  <a:pt x="2801" y="734"/>
                  <a:pt x="2880" y="917"/>
                </a:cubicBezTo>
                <a:cubicBezTo>
                  <a:pt x="2959" y="1099"/>
                  <a:pt x="2998" y="1294"/>
                  <a:pt x="2998" y="1501"/>
                </a:cubicBezTo>
                <a:cubicBezTo>
                  <a:pt x="2998" y="1708"/>
                  <a:pt x="2959" y="1902"/>
                  <a:pt x="2880" y="2085"/>
                </a:cubicBezTo>
                <a:cubicBezTo>
                  <a:pt x="2801" y="2267"/>
                  <a:pt x="2694" y="2426"/>
                  <a:pt x="2558" y="2562"/>
                </a:cubicBezTo>
                <a:cubicBezTo>
                  <a:pt x="2422" y="2697"/>
                  <a:pt x="2264" y="2804"/>
                  <a:pt x="2081" y="2882"/>
                </a:cubicBezTo>
                <a:cubicBezTo>
                  <a:pt x="1899" y="2959"/>
                  <a:pt x="1704" y="2998"/>
                  <a:pt x="1497" y="2998"/>
                </a:cubicBezTo>
                <a:cubicBezTo>
                  <a:pt x="1314" y="2998"/>
                  <a:pt x="1140" y="2967"/>
                  <a:pt x="977" y="2906"/>
                </a:cubicBezTo>
                <a:cubicBezTo>
                  <a:pt x="814" y="2844"/>
                  <a:pt x="666" y="2758"/>
                  <a:pt x="534" y="2650"/>
                </a:cubicBezTo>
                <a:cubicBezTo>
                  <a:pt x="899" y="1872"/>
                  <a:pt x="899" y="1872"/>
                  <a:pt x="899" y="1872"/>
                </a:cubicBezTo>
                <a:cubicBezTo>
                  <a:pt x="944" y="1945"/>
                  <a:pt x="985" y="2012"/>
                  <a:pt x="1024" y="2074"/>
                </a:cubicBezTo>
                <a:cubicBezTo>
                  <a:pt x="1056" y="2127"/>
                  <a:pt x="1088" y="2178"/>
                  <a:pt x="1120" y="2226"/>
                </a:cubicBezTo>
                <a:cubicBezTo>
                  <a:pt x="1152" y="2274"/>
                  <a:pt x="1174" y="2306"/>
                  <a:pt x="1187" y="2323"/>
                </a:cubicBezTo>
                <a:cubicBezTo>
                  <a:pt x="1211" y="2353"/>
                  <a:pt x="1232" y="2381"/>
                  <a:pt x="1253" y="2406"/>
                </a:cubicBezTo>
                <a:cubicBezTo>
                  <a:pt x="1273" y="2432"/>
                  <a:pt x="1301" y="2447"/>
                  <a:pt x="1337" y="2451"/>
                </a:cubicBezTo>
                <a:cubicBezTo>
                  <a:pt x="1382" y="2458"/>
                  <a:pt x="1414" y="2450"/>
                  <a:pt x="1434" y="2427"/>
                </a:cubicBezTo>
                <a:cubicBezTo>
                  <a:pt x="1453" y="2405"/>
                  <a:pt x="1474" y="2376"/>
                  <a:pt x="1498" y="2339"/>
                </a:cubicBezTo>
                <a:cubicBezTo>
                  <a:pt x="1504" y="2331"/>
                  <a:pt x="1516" y="2308"/>
                  <a:pt x="1534" y="2272"/>
                </a:cubicBezTo>
                <a:cubicBezTo>
                  <a:pt x="1552" y="2236"/>
                  <a:pt x="1574" y="2191"/>
                  <a:pt x="1600" y="2138"/>
                </a:cubicBezTo>
                <a:cubicBezTo>
                  <a:pt x="1626" y="2084"/>
                  <a:pt x="1654" y="2025"/>
                  <a:pt x="1686" y="1960"/>
                </a:cubicBezTo>
                <a:cubicBezTo>
                  <a:pt x="1718" y="1895"/>
                  <a:pt x="1750" y="1828"/>
                  <a:pt x="1782" y="1760"/>
                </a:cubicBezTo>
                <a:cubicBezTo>
                  <a:pt x="1857" y="1602"/>
                  <a:pt x="1940" y="1426"/>
                  <a:pt x="2032" y="1232"/>
                </a:cubicBezTo>
                <a:cubicBezTo>
                  <a:pt x="2371" y="1415"/>
                  <a:pt x="2371" y="1415"/>
                  <a:pt x="2371" y="1415"/>
                </a:cubicBezTo>
                <a:cubicBezTo>
                  <a:pt x="2234" y="426"/>
                  <a:pt x="2234" y="426"/>
                  <a:pt x="2234" y="426"/>
                </a:cubicBezTo>
                <a:cubicBezTo>
                  <a:pt x="1363" y="960"/>
                  <a:pt x="1363" y="960"/>
                  <a:pt x="1363" y="960"/>
                </a:cubicBezTo>
                <a:cubicBezTo>
                  <a:pt x="1744" y="1091"/>
                  <a:pt x="1744" y="1091"/>
                  <a:pt x="1744" y="1091"/>
                </a:cubicBezTo>
                <a:cubicBezTo>
                  <a:pt x="1341" y="1920"/>
                  <a:pt x="1341" y="1920"/>
                  <a:pt x="1341" y="1920"/>
                </a:cubicBezTo>
                <a:cubicBezTo>
                  <a:pt x="1279" y="1820"/>
                  <a:pt x="1226" y="1732"/>
                  <a:pt x="1181" y="1658"/>
                </a:cubicBezTo>
                <a:cubicBezTo>
                  <a:pt x="1162" y="1626"/>
                  <a:pt x="1143" y="1595"/>
                  <a:pt x="1125" y="1567"/>
                </a:cubicBezTo>
                <a:cubicBezTo>
                  <a:pt x="1107" y="1538"/>
                  <a:pt x="1091" y="1513"/>
                  <a:pt x="1078" y="1491"/>
                </a:cubicBezTo>
                <a:cubicBezTo>
                  <a:pt x="1050" y="1443"/>
                  <a:pt x="1050" y="1443"/>
                  <a:pt x="1050" y="1443"/>
                </a:cubicBezTo>
                <a:cubicBezTo>
                  <a:pt x="1058" y="1460"/>
                  <a:pt x="1059" y="1463"/>
                  <a:pt x="1051" y="1451"/>
                </a:cubicBezTo>
                <a:cubicBezTo>
                  <a:pt x="1044" y="1440"/>
                  <a:pt x="1032" y="1423"/>
                  <a:pt x="1014" y="1402"/>
                </a:cubicBezTo>
                <a:cubicBezTo>
                  <a:pt x="997" y="1380"/>
                  <a:pt x="978" y="1359"/>
                  <a:pt x="957" y="1338"/>
                </a:cubicBezTo>
                <a:cubicBezTo>
                  <a:pt x="935" y="1316"/>
                  <a:pt x="915" y="1306"/>
                  <a:pt x="896" y="1306"/>
                </a:cubicBezTo>
                <a:cubicBezTo>
                  <a:pt x="847" y="1306"/>
                  <a:pt x="812" y="1318"/>
                  <a:pt x="790" y="1342"/>
                </a:cubicBezTo>
                <a:cubicBezTo>
                  <a:pt x="769" y="1367"/>
                  <a:pt x="752" y="1395"/>
                  <a:pt x="739" y="1427"/>
                </a:cubicBezTo>
                <a:cubicBezTo>
                  <a:pt x="735" y="1436"/>
                  <a:pt x="724" y="1459"/>
                  <a:pt x="707" y="1496"/>
                </a:cubicBezTo>
                <a:cubicBezTo>
                  <a:pt x="690" y="1533"/>
                  <a:pt x="668" y="1580"/>
                  <a:pt x="640" y="1635"/>
                </a:cubicBezTo>
                <a:cubicBezTo>
                  <a:pt x="612" y="1691"/>
                  <a:pt x="582" y="1753"/>
                  <a:pt x="550" y="1821"/>
                </a:cubicBezTo>
                <a:cubicBezTo>
                  <a:pt x="448" y="2019"/>
                  <a:pt x="448" y="2019"/>
                  <a:pt x="448" y="2019"/>
                </a:cubicBezTo>
                <a:cubicBezTo>
                  <a:pt x="416" y="2088"/>
                  <a:pt x="385" y="2153"/>
                  <a:pt x="355" y="2214"/>
                </a:cubicBezTo>
                <a:cubicBezTo>
                  <a:pt x="325" y="2276"/>
                  <a:pt x="300" y="2329"/>
                  <a:pt x="278" y="2371"/>
                </a:cubicBezTo>
                <a:cubicBezTo>
                  <a:pt x="189" y="2248"/>
                  <a:pt x="120" y="2112"/>
                  <a:pt x="72" y="1965"/>
                </a:cubicBezTo>
                <a:cubicBezTo>
                  <a:pt x="24" y="1818"/>
                  <a:pt x="0" y="1663"/>
                  <a:pt x="0" y="1501"/>
                </a:cubicBezTo>
                <a:cubicBezTo>
                  <a:pt x="0" y="1294"/>
                  <a:pt x="39" y="1099"/>
                  <a:pt x="117" y="917"/>
                </a:cubicBezTo>
                <a:cubicBezTo>
                  <a:pt x="195" y="734"/>
                  <a:pt x="301" y="576"/>
                  <a:pt x="437" y="440"/>
                </a:cubicBezTo>
                <a:cubicBezTo>
                  <a:pt x="572" y="305"/>
                  <a:pt x="731" y="197"/>
                  <a:pt x="914" y="118"/>
                </a:cubicBezTo>
                <a:cubicBezTo>
                  <a:pt x="1096" y="39"/>
                  <a:pt x="1291" y="0"/>
                  <a:pt x="1498" y="0"/>
                </a:cubicBezTo>
                <a:lnTo>
                  <a:pt x="1497" y="0"/>
                </a:lnTo>
                <a:close/>
                <a:moveTo>
                  <a:pt x="1497" y="0"/>
                </a:moveTo>
                <a:cubicBezTo>
                  <a:pt x="1497" y="0"/>
                  <a:pt x="1497" y="0"/>
                  <a:pt x="1497" y="0"/>
                </a:cubicBezTo>
              </a:path>
            </a:pathLst>
          </a:custGeom>
          <a:gradFill>
            <a:gsLst>
              <a:gs pos="0">
                <a:srgbClr val="115D9B"/>
              </a:gs>
              <a:gs pos="100000">
                <a:srgbClr val="1373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cene3d>
              <a:camera prst="orthographicFront"/>
              <a:lightRig rig="threePt" dir="t"/>
            </a:scene3d>
            <a:sp3d contourW="12700"/>
          </a:bodyPr>
          <a:lstStyle/>
          <a:p>
            <a:pPr defTabSz="914377" eaLnBrk="0" fontAlgn="base" hangingPunct="0">
              <a:spcBef>
                <a:spcPct val="0"/>
              </a:spcBef>
              <a:spcAft>
                <a:spcPct val="0"/>
              </a:spcAft>
              <a:defRPr/>
            </a:pPr>
            <a:endParaRPr lang="zh-CN" altLang="en-US" sz="2400" kern="0" dirty="0">
              <a:solidFill>
                <a:schemeClr val="bg1">
                  <a:lumMod val="50000"/>
                </a:schemeClr>
              </a:solidFill>
              <a:cs typeface="+mn-ea"/>
              <a:sym typeface="+mn-lt"/>
            </a:endParaRPr>
          </a:p>
        </p:txBody>
      </p:sp>
      <p:sp>
        <p:nvSpPr>
          <p:cNvPr id="11" name="Freeform 21">
            <a:extLst>
              <a:ext uri="{FF2B5EF4-FFF2-40B4-BE49-F238E27FC236}">
                <a16:creationId xmlns:a16="http://schemas.microsoft.com/office/drawing/2014/main" id="{A11AAC9A-4CD6-D0B5-AE80-3E33AC44C746}"/>
              </a:ext>
            </a:extLst>
          </p:cNvPr>
          <p:cNvSpPr>
            <a:spLocks noEditPoints="1"/>
          </p:cNvSpPr>
          <p:nvPr/>
        </p:nvSpPr>
        <p:spPr bwMode="auto">
          <a:xfrm>
            <a:off x="2428992" y="4689665"/>
            <a:ext cx="723600" cy="724067"/>
          </a:xfrm>
          <a:custGeom>
            <a:avLst/>
            <a:gdLst>
              <a:gd name="T0" fmla="*/ 314698 w 2998"/>
              <a:gd name="T1" fmla="*/ 0 h 2998"/>
              <a:gd name="T2" fmla="*/ 437466 w 2998"/>
              <a:gd name="T3" fmla="*/ 24806 h 2998"/>
              <a:gd name="T4" fmla="*/ 537741 w 2998"/>
              <a:gd name="T5" fmla="*/ 92496 h 2998"/>
              <a:gd name="T6" fmla="*/ 605431 w 2998"/>
              <a:gd name="T7" fmla="*/ 192771 h 2998"/>
              <a:gd name="T8" fmla="*/ 630237 w 2998"/>
              <a:gd name="T9" fmla="*/ 315539 h 2998"/>
              <a:gd name="T10" fmla="*/ 605431 w 2998"/>
              <a:gd name="T11" fmla="*/ 438307 h 2998"/>
              <a:gd name="T12" fmla="*/ 537741 w 2998"/>
              <a:gd name="T13" fmla="*/ 538581 h 2998"/>
              <a:gd name="T14" fmla="*/ 437466 w 2998"/>
              <a:gd name="T15" fmla="*/ 605852 h 2998"/>
              <a:gd name="T16" fmla="*/ 314698 w 2998"/>
              <a:gd name="T17" fmla="*/ 630237 h 2998"/>
              <a:gd name="T18" fmla="*/ 205384 w 2998"/>
              <a:gd name="T19" fmla="*/ 610897 h 2998"/>
              <a:gd name="T20" fmla="*/ 112257 w 2998"/>
              <a:gd name="T21" fmla="*/ 557081 h 2998"/>
              <a:gd name="T22" fmla="*/ 188987 w 2998"/>
              <a:gd name="T23" fmla="*/ 393530 h 2998"/>
              <a:gd name="T24" fmla="*/ 215264 w 2998"/>
              <a:gd name="T25" fmla="*/ 435995 h 2998"/>
              <a:gd name="T26" fmla="*/ 235445 w 2998"/>
              <a:gd name="T27" fmla="*/ 467948 h 2998"/>
              <a:gd name="T28" fmla="*/ 249530 w 2998"/>
              <a:gd name="T29" fmla="*/ 488339 h 2998"/>
              <a:gd name="T30" fmla="*/ 263405 w 2998"/>
              <a:gd name="T31" fmla="*/ 505787 h 2998"/>
              <a:gd name="T32" fmla="*/ 281063 w 2998"/>
              <a:gd name="T33" fmla="*/ 515247 h 2998"/>
              <a:gd name="T34" fmla="*/ 301454 w 2998"/>
              <a:gd name="T35" fmla="*/ 510202 h 2998"/>
              <a:gd name="T36" fmla="*/ 314908 w 2998"/>
              <a:gd name="T37" fmla="*/ 491703 h 2998"/>
              <a:gd name="T38" fmla="*/ 322476 w 2998"/>
              <a:gd name="T39" fmla="*/ 477618 h 2998"/>
              <a:gd name="T40" fmla="*/ 336351 w 2998"/>
              <a:gd name="T41" fmla="*/ 449449 h 2998"/>
              <a:gd name="T42" fmla="*/ 354429 w 2998"/>
              <a:gd name="T43" fmla="*/ 412030 h 2998"/>
              <a:gd name="T44" fmla="*/ 374611 w 2998"/>
              <a:gd name="T45" fmla="*/ 369986 h 2998"/>
              <a:gd name="T46" fmla="*/ 427165 w 2998"/>
              <a:gd name="T47" fmla="*/ 258990 h 2998"/>
              <a:gd name="T48" fmla="*/ 498430 w 2998"/>
              <a:gd name="T49" fmla="*/ 297460 h 2998"/>
              <a:gd name="T50" fmla="*/ 469630 w 2998"/>
              <a:gd name="T51" fmla="*/ 89553 h 2998"/>
              <a:gd name="T52" fmla="*/ 286529 w 2998"/>
              <a:gd name="T53" fmla="*/ 201810 h 2998"/>
              <a:gd name="T54" fmla="*/ 366622 w 2998"/>
              <a:gd name="T55" fmla="*/ 229349 h 2998"/>
              <a:gd name="T56" fmla="*/ 281904 w 2998"/>
              <a:gd name="T57" fmla="*/ 403621 h 2998"/>
              <a:gd name="T58" fmla="*/ 248269 w 2998"/>
              <a:gd name="T59" fmla="*/ 348543 h 2998"/>
              <a:gd name="T60" fmla="*/ 236497 w 2998"/>
              <a:gd name="T61" fmla="*/ 329413 h 2998"/>
              <a:gd name="T62" fmla="*/ 226616 w 2998"/>
              <a:gd name="T63" fmla="*/ 313437 h 2998"/>
              <a:gd name="T64" fmla="*/ 220730 w 2998"/>
              <a:gd name="T65" fmla="*/ 303346 h 2998"/>
              <a:gd name="T66" fmla="*/ 220940 w 2998"/>
              <a:gd name="T67" fmla="*/ 305028 h 2998"/>
              <a:gd name="T68" fmla="*/ 213162 w 2998"/>
              <a:gd name="T69" fmla="*/ 294727 h 2998"/>
              <a:gd name="T70" fmla="*/ 201180 w 2998"/>
              <a:gd name="T71" fmla="*/ 281273 h 2998"/>
              <a:gd name="T72" fmla="*/ 188356 w 2998"/>
              <a:gd name="T73" fmla="*/ 274546 h 2998"/>
              <a:gd name="T74" fmla="*/ 166073 w 2998"/>
              <a:gd name="T75" fmla="*/ 282114 h 2998"/>
              <a:gd name="T76" fmla="*/ 155352 w 2998"/>
              <a:gd name="T77" fmla="*/ 299983 h 2998"/>
              <a:gd name="T78" fmla="*/ 148625 w 2998"/>
              <a:gd name="T79" fmla="*/ 314488 h 2998"/>
              <a:gd name="T80" fmla="*/ 134540 w 2998"/>
              <a:gd name="T81" fmla="*/ 343708 h 2998"/>
              <a:gd name="T82" fmla="*/ 115621 w 2998"/>
              <a:gd name="T83" fmla="*/ 382809 h 2998"/>
              <a:gd name="T84" fmla="*/ 94178 w 2998"/>
              <a:gd name="T85" fmla="*/ 424432 h 2998"/>
              <a:gd name="T86" fmla="*/ 74628 w 2998"/>
              <a:gd name="T87" fmla="*/ 465425 h 2998"/>
              <a:gd name="T88" fmla="*/ 58441 w 2998"/>
              <a:gd name="T89" fmla="*/ 498430 h 2998"/>
              <a:gd name="T90" fmla="*/ 15136 w 2998"/>
              <a:gd name="T91" fmla="*/ 413081 h 2998"/>
              <a:gd name="T92" fmla="*/ 0 w 2998"/>
              <a:gd name="T93" fmla="*/ 315539 h 2998"/>
              <a:gd name="T94" fmla="*/ 24596 w 2998"/>
              <a:gd name="T95" fmla="*/ 192771 h 2998"/>
              <a:gd name="T96" fmla="*/ 91866 w 2998"/>
              <a:gd name="T97" fmla="*/ 92496 h 2998"/>
              <a:gd name="T98" fmla="*/ 192140 w 2998"/>
              <a:gd name="T99" fmla="*/ 24806 h 2998"/>
              <a:gd name="T100" fmla="*/ 314908 w 2998"/>
              <a:gd name="T101" fmla="*/ 0 h 2998"/>
              <a:gd name="T102" fmla="*/ 314698 w 2998"/>
              <a:gd name="T103" fmla="*/ 0 h 2998"/>
              <a:gd name="T104" fmla="*/ 314698 w 2998"/>
              <a:gd name="T105" fmla="*/ 0 h 2998"/>
              <a:gd name="T106" fmla="*/ 314698 w 2998"/>
              <a:gd name="T107" fmla="*/ 0 h 299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98" h="2998">
                <a:moveTo>
                  <a:pt x="1497" y="0"/>
                </a:moveTo>
                <a:cubicBezTo>
                  <a:pt x="1704" y="0"/>
                  <a:pt x="1899" y="39"/>
                  <a:pt x="2081" y="118"/>
                </a:cubicBezTo>
                <a:cubicBezTo>
                  <a:pt x="2264" y="197"/>
                  <a:pt x="2423" y="304"/>
                  <a:pt x="2558" y="440"/>
                </a:cubicBezTo>
                <a:cubicBezTo>
                  <a:pt x="2694" y="576"/>
                  <a:pt x="2801" y="734"/>
                  <a:pt x="2880" y="917"/>
                </a:cubicBezTo>
                <a:cubicBezTo>
                  <a:pt x="2959" y="1099"/>
                  <a:pt x="2998" y="1294"/>
                  <a:pt x="2998" y="1501"/>
                </a:cubicBezTo>
                <a:cubicBezTo>
                  <a:pt x="2998" y="1708"/>
                  <a:pt x="2959" y="1902"/>
                  <a:pt x="2880" y="2085"/>
                </a:cubicBezTo>
                <a:cubicBezTo>
                  <a:pt x="2801" y="2267"/>
                  <a:pt x="2694" y="2426"/>
                  <a:pt x="2558" y="2562"/>
                </a:cubicBezTo>
                <a:cubicBezTo>
                  <a:pt x="2422" y="2697"/>
                  <a:pt x="2264" y="2804"/>
                  <a:pt x="2081" y="2882"/>
                </a:cubicBezTo>
                <a:cubicBezTo>
                  <a:pt x="1899" y="2959"/>
                  <a:pt x="1704" y="2998"/>
                  <a:pt x="1497" y="2998"/>
                </a:cubicBezTo>
                <a:cubicBezTo>
                  <a:pt x="1314" y="2998"/>
                  <a:pt x="1140" y="2967"/>
                  <a:pt x="977" y="2906"/>
                </a:cubicBezTo>
                <a:cubicBezTo>
                  <a:pt x="814" y="2844"/>
                  <a:pt x="666" y="2758"/>
                  <a:pt x="534" y="2650"/>
                </a:cubicBezTo>
                <a:cubicBezTo>
                  <a:pt x="899" y="1872"/>
                  <a:pt x="899" y="1872"/>
                  <a:pt x="899" y="1872"/>
                </a:cubicBezTo>
                <a:cubicBezTo>
                  <a:pt x="944" y="1945"/>
                  <a:pt x="985" y="2012"/>
                  <a:pt x="1024" y="2074"/>
                </a:cubicBezTo>
                <a:cubicBezTo>
                  <a:pt x="1056" y="2127"/>
                  <a:pt x="1088" y="2178"/>
                  <a:pt x="1120" y="2226"/>
                </a:cubicBezTo>
                <a:cubicBezTo>
                  <a:pt x="1152" y="2274"/>
                  <a:pt x="1174" y="2306"/>
                  <a:pt x="1187" y="2323"/>
                </a:cubicBezTo>
                <a:cubicBezTo>
                  <a:pt x="1211" y="2353"/>
                  <a:pt x="1232" y="2381"/>
                  <a:pt x="1253" y="2406"/>
                </a:cubicBezTo>
                <a:cubicBezTo>
                  <a:pt x="1273" y="2432"/>
                  <a:pt x="1301" y="2447"/>
                  <a:pt x="1337" y="2451"/>
                </a:cubicBezTo>
                <a:cubicBezTo>
                  <a:pt x="1382" y="2458"/>
                  <a:pt x="1414" y="2450"/>
                  <a:pt x="1434" y="2427"/>
                </a:cubicBezTo>
                <a:cubicBezTo>
                  <a:pt x="1453" y="2405"/>
                  <a:pt x="1474" y="2376"/>
                  <a:pt x="1498" y="2339"/>
                </a:cubicBezTo>
                <a:cubicBezTo>
                  <a:pt x="1504" y="2331"/>
                  <a:pt x="1516" y="2308"/>
                  <a:pt x="1534" y="2272"/>
                </a:cubicBezTo>
                <a:cubicBezTo>
                  <a:pt x="1552" y="2236"/>
                  <a:pt x="1574" y="2191"/>
                  <a:pt x="1600" y="2138"/>
                </a:cubicBezTo>
                <a:cubicBezTo>
                  <a:pt x="1626" y="2084"/>
                  <a:pt x="1654" y="2025"/>
                  <a:pt x="1686" y="1960"/>
                </a:cubicBezTo>
                <a:cubicBezTo>
                  <a:pt x="1718" y="1895"/>
                  <a:pt x="1750" y="1828"/>
                  <a:pt x="1782" y="1760"/>
                </a:cubicBezTo>
                <a:cubicBezTo>
                  <a:pt x="1857" y="1602"/>
                  <a:pt x="1940" y="1426"/>
                  <a:pt x="2032" y="1232"/>
                </a:cubicBezTo>
                <a:cubicBezTo>
                  <a:pt x="2371" y="1415"/>
                  <a:pt x="2371" y="1415"/>
                  <a:pt x="2371" y="1415"/>
                </a:cubicBezTo>
                <a:cubicBezTo>
                  <a:pt x="2234" y="426"/>
                  <a:pt x="2234" y="426"/>
                  <a:pt x="2234" y="426"/>
                </a:cubicBezTo>
                <a:cubicBezTo>
                  <a:pt x="1363" y="960"/>
                  <a:pt x="1363" y="960"/>
                  <a:pt x="1363" y="960"/>
                </a:cubicBezTo>
                <a:cubicBezTo>
                  <a:pt x="1744" y="1091"/>
                  <a:pt x="1744" y="1091"/>
                  <a:pt x="1744" y="1091"/>
                </a:cubicBezTo>
                <a:cubicBezTo>
                  <a:pt x="1341" y="1920"/>
                  <a:pt x="1341" y="1920"/>
                  <a:pt x="1341" y="1920"/>
                </a:cubicBezTo>
                <a:cubicBezTo>
                  <a:pt x="1279" y="1820"/>
                  <a:pt x="1226" y="1732"/>
                  <a:pt x="1181" y="1658"/>
                </a:cubicBezTo>
                <a:cubicBezTo>
                  <a:pt x="1162" y="1626"/>
                  <a:pt x="1143" y="1595"/>
                  <a:pt x="1125" y="1567"/>
                </a:cubicBezTo>
                <a:cubicBezTo>
                  <a:pt x="1107" y="1538"/>
                  <a:pt x="1091" y="1513"/>
                  <a:pt x="1078" y="1491"/>
                </a:cubicBezTo>
                <a:cubicBezTo>
                  <a:pt x="1050" y="1443"/>
                  <a:pt x="1050" y="1443"/>
                  <a:pt x="1050" y="1443"/>
                </a:cubicBezTo>
                <a:cubicBezTo>
                  <a:pt x="1058" y="1460"/>
                  <a:pt x="1059" y="1463"/>
                  <a:pt x="1051" y="1451"/>
                </a:cubicBezTo>
                <a:cubicBezTo>
                  <a:pt x="1044" y="1440"/>
                  <a:pt x="1032" y="1423"/>
                  <a:pt x="1014" y="1402"/>
                </a:cubicBezTo>
                <a:cubicBezTo>
                  <a:pt x="997" y="1380"/>
                  <a:pt x="978" y="1359"/>
                  <a:pt x="957" y="1338"/>
                </a:cubicBezTo>
                <a:cubicBezTo>
                  <a:pt x="935" y="1316"/>
                  <a:pt x="915" y="1306"/>
                  <a:pt x="896" y="1306"/>
                </a:cubicBezTo>
                <a:cubicBezTo>
                  <a:pt x="847" y="1306"/>
                  <a:pt x="812" y="1318"/>
                  <a:pt x="790" y="1342"/>
                </a:cubicBezTo>
                <a:cubicBezTo>
                  <a:pt x="769" y="1367"/>
                  <a:pt x="752" y="1395"/>
                  <a:pt x="739" y="1427"/>
                </a:cubicBezTo>
                <a:cubicBezTo>
                  <a:pt x="735" y="1436"/>
                  <a:pt x="724" y="1459"/>
                  <a:pt x="707" y="1496"/>
                </a:cubicBezTo>
                <a:cubicBezTo>
                  <a:pt x="690" y="1533"/>
                  <a:pt x="668" y="1580"/>
                  <a:pt x="640" y="1635"/>
                </a:cubicBezTo>
                <a:cubicBezTo>
                  <a:pt x="612" y="1691"/>
                  <a:pt x="582" y="1753"/>
                  <a:pt x="550" y="1821"/>
                </a:cubicBezTo>
                <a:cubicBezTo>
                  <a:pt x="448" y="2019"/>
                  <a:pt x="448" y="2019"/>
                  <a:pt x="448" y="2019"/>
                </a:cubicBezTo>
                <a:cubicBezTo>
                  <a:pt x="416" y="2088"/>
                  <a:pt x="385" y="2153"/>
                  <a:pt x="355" y="2214"/>
                </a:cubicBezTo>
                <a:cubicBezTo>
                  <a:pt x="325" y="2276"/>
                  <a:pt x="300" y="2329"/>
                  <a:pt x="278" y="2371"/>
                </a:cubicBezTo>
                <a:cubicBezTo>
                  <a:pt x="189" y="2248"/>
                  <a:pt x="120" y="2112"/>
                  <a:pt x="72" y="1965"/>
                </a:cubicBezTo>
                <a:cubicBezTo>
                  <a:pt x="24" y="1818"/>
                  <a:pt x="0" y="1663"/>
                  <a:pt x="0" y="1501"/>
                </a:cubicBezTo>
                <a:cubicBezTo>
                  <a:pt x="0" y="1294"/>
                  <a:pt x="39" y="1099"/>
                  <a:pt x="117" y="917"/>
                </a:cubicBezTo>
                <a:cubicBezTo>
                  <a:pt x="195" y="734"/>
                  <a:pt x="301" y="576"/>
                  <a:pt x="437" y="440"/>
                </a:cubicBezTo>
                <a:cubicBezTo>
                  <a:pt x="572" y="305"/>
                  <a:pt x="731" y="197"/>
                  <a:pt x="914" y="118"/>
                </a:cubicBezTo>
                <a:cubicBezTo>
                  <a:pt x="1096" y="39"/>
                  <a:pt x="1291" y="0"/>
                  <a:pt x="1498" y="0"/>
                </a:cubicBezTo>
                <a:lnTo>
                  <a:pt x="1497" y="0"/>
                </a:lnTo>
                <a:close/>
                <a:moveTo>
                  <a:pt x="1497" y="0"/>
                </a:moveTo>
                <a:cubicBezTo>
                  <a:pt x="1497" y="0"/>
                  <a:pt x="1497" y="0"/>
                  <a:pt x="1497" y="0"/>
                </a:cubicBezTo>
              </a:path>
            </a:pathLst>
          </a:custGeom>
          <a:gradFill>
            <a:gsLst>
              <a:gs pos="0">
                <a:srgbClr val="115D9B"/>
              </a:gs>
              <a:gs pos="100000">
                <a:srgbClr val="1373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cene3d>
              <a:camera prst="orthographicFront"/>
              <a:lightRig rig="threePt" dir="t"/>
            </a:scene3d>
            <a:sp3d contourW="12700"/>
          </a:bodyPr>
          <a:lstStyle/>
          <a:p>
            <a:pPr defTabSz="914377" eaLnBrk="0" fontAlgn="base" hangingPunct="0">
              <a:spcBef>
                <a:spcPct val="0"/>
              </a:spcBef>
              <a:spcAft>
                <a:spcPct val="0"/>
              </a:spcAft>
              <a:defRPr/>
            </a:pPr>
            <a:endParaRPr lang="zh-CN" altLang="en-US" sz="2400" kern="0" dirty="0">
              <a:solidFill>
                <a:schemeClr val="bg1">
                  <a:lumMod val="50000"/>
                </a:schemeClr>
              </a:solidFill>
              <a:cs typeface="+mn-ea"/>
              <a:sym typeface="+mn-lt"/>
            </a:endParaRPr>
          </a:p>
        </p:txBody>
      </p:sp>
    </p:spTree>
    <p:extLst>
      <p:ext uri="{BB962C8B-B14F-4D97-AF65-F5344CB8AC3E}">
        <p14:creationId xmlns:p14="http://schemas.microsoft.com/office/powerpoint/2010/main" val="258889550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26"/>
          <p:cNvSpPr/>
          <p:nvPr/>
        </p:nvSpPr>
        <p:spPr>
          <a:xfrm>
            <a:off x="5780868" y="2161671"/>
            <a:ext cx="4559935" cy="3154454"/>
          </a:xfrm>
          <a:custGeom>
            <a:avLst/>
            <a:gdLst>
              <a:gd name="connsiteX0" fmla="*/ 66532 w 4106520"/>
              <a:gd name="connsiteY0" fmla="*/ 0 h 3154454"/>
              <a:gd name="connsiteX1" fmla="*/ 4106520 w 4106520"/>
              <a:gd name="connsiteY1" fmla="*/ 0 h 3154454"/>
              <a:gd name="connsiteX2" fmla="*/ 4106520 w 4106520"/>
              <a:gd name="connsiteY2" fmla="*/ 2522591 h 3154454"/>
              <a:gd name="connsiteX3" fmla="*/ 4092233 w 4106520"/>
              <a:gd name="connsiteY3" fmla="*/ 2530896 h 3154454"/>
              <a:gd name="connsiteX4" fmla="*/ 3749333 w 4106520"/>
              <a:gd name="connsiteY4" fmla="*/ 2828924 h 3154454"/>
              <a:gd name="connsiteX5" fmla="*/ 2820645 w 4106520"/>
              <a:gd name="connsiteY5" fmla="*/ 3071812 h 3154454"/>
              <a:gd name="connsiteX6" fmla="*/ 2642833 w 4106520"/>
              <a:gd name="connsiteY6" fmla="*/ 3121149 h 3154454"/>
              <a:gd name="connsiteX7" fmla="*/ 2521312 w 4106520"/>
              <a:gd name="connsiteY7" fmla="*/ 3154454 h 3154454"/>
              <a:gd name="connsiteX8" fmla="*/ 2318353 w 4106520"/>
              <a:gd name="connsiteY8" fmla="*/ 3144205 h 3154454"/>
              <a:gd name="connsiteX9" fmla="*/ 0 w 4106520"/>
              <a:gd name="connsiteY9" fmla="*/ 575150 h 3154454"/>
              <a:gd name="connsiteX10" fmla="*/ 52465 w 4106520"/>
              <a:gd name="connsiteY10" fmla="*/ 54709 h 3154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6520" h="3154454">
                <a:moveTo>
                  <a:pt x="66532" y="0"/>
                </a:moveTo>
                <a:lnTo>
                  <a:pt x="4106520" y="0"/>
                </a:lnTo>
                <a:lnTo>
                  <a:pt x="4106520" y="2522591"/>
                </a:lnTo>
                <a:lnTo>
                  <a:pt x="4092233" y="2530896"/>
                </a:lnTo>
                <a:cubicBezTo>
                  <a:pt x="3992667" y="2606129"/>
                  <a:pt x="3922569" y="2755701"/>
                  <a:pt x="3749333" y="2828924"/>
                </a:cubicBezTo>
                <a:cubicBezTo>
                  <a:pt x="3518352" y="2926555"/>
                  <a:pt x="3061151" y="2997993"/>
                  <a:pt x="2820645" y="3071812"/>
                </a:cubicBezTo>
                <a:cubicBezTo>
                  <a:pt x="2760519" y="3090267"/>
                  <a:pt x="2700094" y="3106192"/>
                  <a:pt x="2642833" y="3121149"/>
                </a:cubicBezTo>
                <a:lnTo>
                  <a:pt x="2521312" y="3154454"/>
                </a:lnTo>
                <a:lnTo>
                  <a:pt x="2318353" y="3144205"/>
                </a:lnTo>
                <a:cubicBezTo>
                  <a:pt x="1016169" y="3011961"/>
                  <a:pt x="0" y="1912225"/>
                  <a:pt x="0" y="575150"/>
                </a:cubicBezTo>
                <a:cubicBezTo>
                  <a:pt x="0" y="396874"/>
                  <a:pt x="18065" y="222816"/>
                  <a:pt x="52465" y="54709"/>
                </a:cubicBez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任意多边形 23"/>
          <p:cNvSpPr/>
          <p:nvPr/>
        </p:nvSpPr>
        <p:spPr>
          <a:xfrm>
            <a:off x="-1" y="2145684"/>
            <a:ext cx="8748215" cy="3157538"/>
          </a:xfrm>
          <a:custGeom>
            <a:avLst/>
            <a:gdLst>
              <a:gd name="connsiteX0" fmla="*/ 0 w 8701088"/>
              <a:gd name="connsiteY0" fmla="*/ 0 h 3157538"/>
              <a:gd name="connsiteX1" fmla="*/ 6218437 w 8701088"/>
              <a:gd name="connsiteY1" fmla="*/ 0 h 3157538"/>
              <a:gd name="connsiteX2" fmla="*/ 6204370 w 8701088"/>
              <a:gd name="connsiteY2" fmla="*/ 54709 h 3157538"/>
              <a:gd name="connsiteX3" fmla="*/ 6151905 w 8701088"/>
              <a:gd name="connsiteY3" fmla="*/ 575150 h 3157538"/>
              <a:gd name="connsiteX4" fmla="*/ 8470258 w 8701088"/>
              <a:gd name="connsiteY4" fmla="*/ 3144205 h 3157538"/>
              <a:gd name="connsiteX5" fmla="*/ 8701088 w 8701088"/>
              <a:gd name="connsiteY5" fmla="*/ 3155861 h 3157538"/>
              <a:gd name="connsiteX6" fmla="*/ 8701088 w 8701088"/>
              <a:gd name="connsiteY6" fmla="*/ 3157538 h 3157538"/>
              <a:gd name="connsiteX7" fmla="*/ 0 w 8701088"/>
              <a:gd name="connsiteY7" fmla="*/ 3157538 h 315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1088" h="3157538">
                <a:moveTo>
                  <a:pt x="0" y="0"/>
                </a:moveTo>
                <a:lnTo>
                  <a:pt x="6218437" y="0"/>
                </a:lnTo>
                <a:lnTo>
                  <a:pt x="6204370" y="54709"/>
                </a:lnTo>
                <a:cubicBezTo>
                  <a:pt x="6169970" y="222816"/>
                  <a:pt x="6151905" y="396874"/>
                  <a:pt x="6151905" y="575150"/>
                </a:cubicBezTo>
                <a:cubicBezTo>
                  <a:pt x="6151905" y="1912225"/>
                  <a:pt x="7168074" y="3011961"/>
                  <a:pt x="8470258" y="3144205"/>
                </a:cubicBezTo>
                <a:lnTo>
                  <a:pt x="8701088" y="3155861"/>
                </a:lnTo>
                <a:lnTo>
                  <a:pt x="8701088" y="3157538"/>
                </a:lnTo>
                <a:lnTo>
                  <a:pt x="0" y="3157538"/>
                </a:lnTo>
                <a:close/>
              </a:path>
            </a:pathLst>
          </a:cu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任意多边形 24"/>
          <p:cNvSpPr/>
          <p:nvPr/>
        </p:nvSpPr>
        <p:spPr>
          <a:xfrm rot="10800000">
            <a:off x="6151905" y="138447"/>
            <a:ext cx="5164774" cy="5164774"/>
          </a:xfrm>
          <a:custGeom>
            <a:avLst/>
            <a:gdLst>
              <a:gd name="connsiteX0" fmla="*/ 2299835 w 4599670"/>
              <a:gd name="connsiteY0" fmla="*/ 107476 h 4599670"/>
              <a:gd name="connsiteX1" fmla="*/ 107476 w 4599670"/>
              <a:gd name="connsiteY1" fmla="*/ 2299835 h 4599670"/>
              <a:gd name="connsiteX2" fmla="*/ 2299835 w 4599670"/>
              <a:gd name="connsiteY2" fmla="*/ 4492194 h 4599670"/>
              <a:gd name="connsiteX3" fmla="*/ 4492194 w 4599670"/>
              <a:gd name="connsiteY3" fmla="*/ 2299835 h 4599670"/>
              <a:gd name="connsiteX4" fmla="*/ 2299835 w 4599670"/>
              <a:gd name="connsiteY4" fmla="*/ 107476 h 4599670"/>
              <a:gd name="connsiteX5" fmla="*/ 2299835 w 4599670"/>
              <a:gd name="connsiteY5" fmla="*/ 0 h 4599670"/>
              <a:gd name="connsiteX6" fmla="*/ 4599670 w 4599670"/>
              <a:gd name="connsiteY6" fmla="*/ 2299835 h 4599670"/>
              <a:gd name="connsiteX7" fmla="*/ 2299835 w 4599670"/>
              <a:gd name="connsiteY7" fmla="*/ 4599670 h 4599670"/>
              <a:gd name="connsiteX8" fmla="*/ 0 w 4599670"/>
              <a:gd name="connsiteY8" fmla="*/ 2299835 h 4599670"/>
              <a:gd name="connsiteX9" fmla="*/ 2299835 w 4599670"/>
              <a:gd name="connsiteY9" fmla="*/ 0 h 459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9670" h="4599670">
                <a:moveTo>
                  <a:pt x="2299835" y="107476"/>
                </a:moveTo>
                <a:cubicBezTo>
                  <a:pt x="1089029" y="107476"/>
                  <a:pt x="107476" y="1089029"/>
                  <a:pt x="107476" y="2299835"/>
                </a:cubicBezTo>
                <a:cubicBezTo>
                  <a:pt x="107476" y="3510641"/>
                  <a:pt x="1089029" y="4492194"/>
                  <a:pt x="2299835" y="4492194"/>
                </a:cubicBezTo>
                <a:cubicBezTo>
                  <a:pt x="3510641" y="4492194"/>
                  <a:pt x="4492194" y="3510641"/>
                  <a:pt x="4492194" y="2299835"/>
                </a:cubicBezTo>
                <a:cubicBezTo>
                  <a:pt x="4492194" y="1089029"/>
                  <a:pt x="3510641" y="107476"/>
                  <a:pt x="2299835" y="107476"/>
                </a:cubicBezTo>
                <a:close/>
                <a:moveTo>
                  <a:pt x="2299835" y="0"/>
                </a:moveTo>
                <a:cubicBezTo>
                  <a:pt x="3569999" y="0"/>
                  <a:pt x="4599670" y="1029671"/>
                  <a:pt x="4599670" y="2299835"/>
                </a:cubicBezTo>
                <a:cubicBezTo>
                  <a:pt x="4599670" y="3569999"/>
                  <a:pt x="3569999" y="4599670"/>
                  <a:pt x="2299835" y="4599670"/>
                </a:cubicBezTo>
                <a:cubicBezTo>
                  <a:pt x="1029671" y="4599670"/>
                  <a:pt x="0" y="3569999"/>
                  <a:pt x="0" y="2299835"/>
                </a:cubicBezTo>
                <a:cubicBezTo>
                  <a:pt x="0" y="1029671"/>
                  <a:pt x="1029671" y="0"/>
                  <a:pt x="2299835" y="0"/>
                </a:cubicBezTo>
                <a:close/>
              </a:path>
            </a:pathLst>
          </a:custGeom>
          <a:gradFill flip="none" rotWithShape="1">
            <a:gsLst>
              <a:gs pos="77000">
                <a:srgbClr val="1373B7"/>
              </a:gs>
              <a:gs pos="14000">
                <a:srgbClr val="1373B7">
                  <a:alpha val="0"/>
                </a:srgbClr>
              </a:gs>
              <a:gs pos="100000">
                <a:srgbClr val="115D9B"/>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任意多边形 58"/>
          <p:cNvSpPr/>
          <p:nvPr/>
        </p:nvSpPr>
        <p:spPr>
          <a:xfrm>
            <a:off x="941696" y="2620369"/>
            <a:ext cx="1801504" cy="2169994"/>
          </a:xfrm>
          <a:custGeom>
            <a:avLst/>
            <a:gdLst>
              <a:gd name="connsiteX0" fmla="*/ 0 w 1801504"/>
              <a:gd name="connsiteY0" fmla="*/ 0 h 2169994"/>
              <a:gd name="connsiteX1" fmla="*/ 1801504 w 1801504"/>
              <a:gd name="connsiteY1" fmla="*/ 0 h 2169994"/>
              <a:gd name="connsiteX2" fmla="*/ 1801504 w 1801504"/>
              <a:gd name="connsiteY2" fmla="*/ 284150 h 2169994"/>
              <a:gd name="connsiteX3" fmla="*/ 1732714 w 1801504"/>
              <a:gd name="connsiteY3" fmla="*/ 284150 h 2169994"/>
              <a:gd name="connsiteX4" fmla="*/ 1732714 w 1801504"/>
              <a:gd name="connsiteY4" fmla="*/ 71015 h 2169994"/>
              <a:gd name="connsiteX5" fmla="*/ 68790 w 1801504"/>
              <a:gd name="connsiteY5" fmla="*/ 71015 h 2169994"/>
              <a:gd name="connsiteX6" fmla="*/ 68790 w 1801504"/>
              <a:gd name="connsiteY6" fmla="*/ 2098979 h 2169994"/>
              <a:gd name="connsiteX7" fmla="*/ 1732714 w 1801504"/>
              <a:gd name="connsiteY7" fmla="*/ 2098979 h 2169994"/>
              <a:gd name="connsiteX8" fmla="*/ 1732714 w 1801504"/>
              <a:gd name="connsiteY8" fmla="*/ 1885844 h 2169994"/>
              <a:gd name="connsiteX9" fmla="*/ 1801504 w 1801504"/>
              <a:gd name="connsiteY9" fmla="*/ 1885844 h 2169994"/>
              <a:gd name="connsiteX10" fmla="*/ 1801504 w 1801504"/>
              <a:gd name="connsiteY10" fmla="*/ 2169994 h 2169994"/>
              <a:gd name="connsiteX11" fmla="*/ 0 w 1801504"/>
              <a:gd name="connsiteY11" fmla="*/ 2169994 h 216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504" h="2169994">
                <a:moveTo>
                  <a:pt x="0" y="0"/>
                </a:moveTo>
                <a:lnTo>
                  <a:pt x="1801504" y="0"/>
                </a:lnTo>
                <a:lnTo>
                  <a:pt x="1801504" y="284150"/>
                </a:lnTo>
                <a:lnTo>
                  <a:pt x="1732714" y="284150"/>
                </a:lnTo>
                <a:lnTo>
                  <a:pt x="1732714" y="71015"/>
                </a:lnTo>
                <a:lnTo>
                  <a:pt x="68790" y="71015"/>
                </a:lnTo>
                <a:lnTo>
                  <a:pt x="68790" y="2098979"/>
                </a:lnTo>
                <a:lnTo>
                  <a:pt x="1732714" y="2098979"/>
                </a:lnTo>
                <a:lnTo>
                  <a:pt x="1732714" y="1885844"/>
                </a:lnTo>
                <a:lnTo>
                  <a:pt x="1801504" y="1885844"/>
                </a:lnTo>
                <a:lnTo>
                  <a:pt x="1801504" y="2169994"/>
                </a:lnTo>
                <a:lnTo>
                  <a:pt x="0" y="216999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文本框 60">
            <a:extLst>
              <a:ext uri="{FF2B5EF4-FFF2-40B4-BE49-F238E27FC236}">
                <a16:creationId xmlns:a16="http://schemas.microsoft.com/office/drawing/2014/main" id="{4E69390E-89A2-447D-BF42-CA3337F8E1F6}"/>
              </a:ext>
            </a:extLst>
          </p:cNvPr>
          <p:cNvSpPr txBox="1"/>
          <p:nvPr/>
        </p:nvSpPr>
        <p:spPr>
          <a:xfrm>
            <a:off x="1568090" y="3085838"/>
            <a:ext cx="4407260" cy="1446550"/>
          </a:xfrm>
          <a:prstGeom prst="rect">
            <a:avLst/>
          </a:prstGeom>
          <a:noFill/>
        </p:spPr>
        <p:txBody>
          <a:bodyPr wrap="square" rtlCol="0">
            <a:spAutoFit/>
            <a:scene3d>
              <a:camera prst="orthographicFront"/>
              <a:lightRig rig="threePt" dir="t"/>
            </a:scene3d>
            <a:sp3d contourW="12700"/>
          </a:bodyPr>
          <a:lstStyle/>
          <a:p>
            <a:pPr algn="ctr"/>
            <a:r>
              <a:rPr lang="zh-CN" altLang="en-US" sz="4400" b="1" dirty="0">
                <a:solidFill>
                  <a:schemeClr val="bg1"/>
                </a:solidFill>
                <a:cs typeface="+mn-ea"/>
                <a:sym typeface="+mn-lt"/>
              </a:rPr>
              <a:t>感谢各位专家批评指正</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8685" y="407629"/>
            <a:ext cx="1636819" cy="1628795"/>
          </a:xfrm>
          <a:prstGeom prst="rect">
            <a:avLst/>
          </a:prstGeom>
        </p:spPr>
      </p:pic>
    </p:spTree>
    <p:extLst>
      <p:ext uri="{BB962C8B-B14F-4D97-AF65-F5344CB8AC3E}">
        <p14:creationId xmlns:p14="http://schemas.microsoft.com/office/powerpoint/2010/main" val="101443180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7062415" y="1"/>
            <a:ext cx="3800584" cy="4000500"/>
          </a:xfrm>
          <a:custGeom>
            <a:avLst/>
            <a:gdLst>
              <a:gd name="connsiteX0" fmla="*/ 2130130 w 6515288"/>
              <a:gd name="connsiteY0" fmla="*/ 0 h 6858002"/>
              <a:gd name="connsiteX1" fmla="*/ 6515288 w 6515288"/>
              <a:gd name="connsiteY1" fmla="*/ 0 h 6858002"/>
              <a:gd name="connsiteX2" fmla="*/ 6515287 w 6515288"/>
              <a:gd name="connsiteY2" fmla="*/ 6858002 h 6858002"/>
              <a:gd name="connsiteX3" fmla="*/ 0 w 65152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6515288" h="6858002">
                <a:moveTo>
                  <a:pt x="2130130" y="0"/>
                </a:moveTo>
                <a:lnTo>
                  <a:pt x="6515288" y="0"/>
                </a:lnTo>
                <a:lnTo>
                  <a:pt x="6515287" y="6858002"/>
                </a:lnTo>
                <a:lnTo>
                  <a:pt x="0" y="6858002"/>
                </a:lnTo>
                <a:close/>
              </a:path>
            </a:pathLst>
          </a:cu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cs typeface="+mn-ea"/>
              <a:sym typeface="+mn-lt"/>
            </a:endParaRPr>
          </a:p>
        </p:txBody>
      </p:sp>
      <p:sp>
        <p:nvSpPr>
          <p:cNvPr id="65" name="任意多边形 64"/>
          <p:cNvSpPr/>
          <p:nvPr/>
        </p:nvSpPr>
        <p:spPr>
          <a:xfrm>
            <a:off x="6441619" y="0"/>
            <a:ext cx="2527295" cy="6858003"/>
          </a:xfrm>
          <a:custGeom>
            <a:avLst/>
            <a:gdLst>
              <a:gd name="connsiteX0" fmla="*/ 2130130 w 2527295"/>
              <a:gd name="connsiteY0" fmla="*/ 0 h 6858002"/>
              <a:gd name="connsiteX1" fmla="*/ 2527295 w 2527295"/>
              <a:gd name="connsiteY1" fmla="*/ 0 h 6858002"/>
              <a:gd name="connsiteX2" fmla="*/ 397165 w 2527295"/>
              <a:gd name="connsiteY2" fmla="*/ 6858002 h 6858002"/>
              <a:gd name="connsiteX3" fmla="*/ 0 w 2527295"/>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2527295" h="6858002">
                <a:moveTo>
                  <a:pt x="2130130" y="0"/>
                </a:moveTo>
                <a:lnTo>
                  <a:pt x="2527295" y="0"/>
                </a:lnTo>
                <a:lnTo>
                  <a:pt x="397165" y="6858002"/>
                </a:lnTo>
                <a:lnTo>
                  <a:pt x="0" y="685800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cs typeface="+mn-ea"/>
              <a:sym typeface="+mn-lt"/>
            </a:endParaRPr>
          </a:p>
        </p:txBody>
      </p:sp>
      <p:pic>
        <p:nvPicPr>
          <p:cNvPr id="49" name="图片占位符 48"/>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6845843" y="-1"/>
            <a:ext cx="5346157" cy="6858000"/>
          </a:xfrm>
          <a:blipFill>
            <a:blip r:embed="rId4"/>
            <a:stretch>
              <a:fillRect/>
            </a:stretch>
          </a:blipFill>
        </p:spPr>
      </p:pic>
      <p:sp>
        <p:nvSpPr>
          <p:cNvPr id="62" name="任意多边形 61"/>
          <p:cNvSpPr/>
          <p:nvPr/>
        </p:nvSpPr>
        <p:spPr>
          <a:xfrm>
            <a:off x="7214815" y="3263901"/>
            <a:ext cx="1380717" cy="3594103"/>
          </a:xfrm>
          <a:custGeom>
            <a:avLst/>
            <a:gdLst>
              <a:gd name="connsiteX0" fmla="*/ 1536438 w 1900292"/>
              <a:gd name="connsiteY0" fmla="*/ 0 h 4946592"/>
              <a:gd name="connsiteX1" fmla="*/ 1700083 w 1900292"/>
              <a:gd name="connsiteY1" fmla="*/ 0 h 4946592"/>
              <a:gd name="connsiteX2" fmla="*/ 1736647 w 1900292"/>
              <a:gd name="connsiteY2" fmla="*/ 0 h 4946592"/>
              <a:gd name="connsiteX3" fmla="*/ 1900292 w 1900292"/>
              <a:gd name="connsiteY3" fmla="*/ 0 h 4946592"/>
              <a:gd name="connsiteX4" fmla="*/ 363855 w 1900292"/>
              <a:gd name="connsiteY4" fmla="*/ 4946592 h 4946592"/>
              <a:gd name="connsiteX5" fmla="*/ 200210 w 1900292"/>
              <a:gd name="connsiteY5" fmla="*/ 4946592 h 4946592"/>
              <a:gd name="connsiteX6" fmla="*/ 163645 w 1900292"/>
              <a:gd name="connsiteY6" fmla="*/ 4946592 h 4946592"/>
              <a:gd name="connsiteX7" fmla="*/ 0 w 1900292"/>
              <a:gd name="connsiteY7" fmla="*/ 4946592 h 494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292" h="4946592">
                <a:moveTo>
                  <a:pt x="1536438" y="0"/>
                </a:moveTo>
                <a:lnTo>
                  <a:pt x="1700083" y="0"/>
                </a:lnTo>
                <a:lnTo>
                  <a:pt x="1736647" y="0"/>
                </a:lnTo>
                <a:lnTo>
                  <a:pt x="1900292" y="0"/>
                </a:lnTo>
                <a:lnTo>
                  <a:pt x="363855" y="4946592"/>
                </a:lnTo>
                <a:lnTo>
                  <a:pt x="200210" y="4946592"/>
                </a:lnTo>
                <a:lnTo>
                  <a:pt x="163645" y="4946592"/>
                </a:lnTo>
                <a:lnTo>
                  <a:pt x="0" y="4946592"/>
                </a:lnTo>
                <a:close/>
              </a:path>
            </a:pathLst>
          </a:cu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cs typeface="+mn-ea"/>
              <a:sym typeface="+mn-lt"/>
            </a:endParaRPr>
          </a:p>
        </p:txBody>
      </p:sp>
      <p:sp>
        <p:nvSpPr>
          <p:cNvPr id="22" name="文本框 21"/>
          <p:cNvSpPr txBox="1"/>
          <p:nvPr/>
        </p:nvSpPr>
        <p:spPr>
          <a:xfrm>
            <a:off x="2809427" y="2333700"/>
            <a:ext cx="3057247" cy="584775"/>
          </a:xfrm>
          <a:prstGeom prst="rect">
            <a:avLst/>
          </a:prstGeom>
          <a:noFill/>
        </p:spPr>
        <p:txBody>
          <a:bodyPr wrap="none" rtlCol="0">
            <a:spAutoFit/>
            <a:scene3d>
              <a:camera prst="orthographicFront"/>
              <a:lightRig rig="threePt" dir="t"/>
            </a:scene3d>
            <a:sp3d contourW="12700"/>
          </a:bodyPr>
          <a:lstStyle/>
          <a:p>
            <a:pPr>
              <a:spcBef>
                <a:spcPct val="0"/>
              </a:spcBef>
            </a:pPr>
            <a:r>
              <a:rPr lang="zh-CN" altLang="en-US" sz="3200" b="1" dirty="0">
                <a:solidFill>
                  <a:schemeClr val="tx1">
                    <a:lumMod val="75000"/>
                    <a:lumOff val="25000"/>
                  </a:schemeClr>
                </a:solidFill>
                <a:cs typeface="+mn-ea"/>
                <a:sym typeface="+mn-lt"/>
              </a:rPr>
              <a:t>研究背景及意义</a:t>
            </a:r>
          </a:p>
        </p:txBody>
      </p:sp>
      <p:sp>
        <p:nvSpPr>
          <p:cNvPr id="23" name="文本框 22"/>
          <p:cNvSpPr txBox="1"/>
          <p:nvPr/>
        </p:nvSpPr>
        <p:spPr>
          <a:xfrm>
            <a:off x="2556966" y="3111939"/>
            <a:ext cx="4373251" cy="261610"/>
          </a:xfrm>
          <a:prstGeom prst="rect">
            <a:avLst/>
          </a:prstGeom>
          <a:noFill/>
        </p:spPr>
        <p:txBody>
          <a:bodyPr wrap="square" rtlCol="0">
            <a:spAutoFit/>
            <a:scene3d>
              <a:camera prst="orthographicFront"/>
              <a:lightRig rig="threePt" dir="t"/>
            </a:scene3d>
            <a:sp3d contourW="12700"/>
          </a:bodyPr>
          <a:lstStyle/>
          <a:p>
            <a:r>
              <a:rPr lang="en-US" altLang="zh-CN" sz="1100" dirty="0">
                <a:solidFill>
                  <a:prstClr val="white">
                    <a:lumMod val="50000"/>
                  </a:prstClr>
                </a:solidFill>
                <a:cs typeface="+mn-ea"/>
              </a:rPr>
              <a:t>research background and significance </a:t>
            </a:r>
            <a:endParaRPr kumimoji="0" lang="en-US" altLang="zh-CN" sz="1100" b="0" i="0" u="none" strike="noStrike" kern="1200" cap="none" spc="0" normalizeH="0" baseline="0" noProof="0" dirty="0">
              <a:ln>
                <a:noFill/>
              </a:ln>
              <a:solidFill>
                <a:prstClr val="white">
                  <a:lumMod val="50000"/>
                </a:prstClr>
              </a:solidFill>
              <a:effectLst/>
              <a:uLnTx/>
              <a:uFillTx/>
              <a:ea typeface="字魂59号-创粗黑"/>
              <a:cs typeface="+mn-ea"/>
              <a:sym typeface="+mn-lt"/>
            </a:endParaRPr>
          </a:p>
        </p:txBody>
      </p:sp>
      <p:cxnSp>
        <p:nvCxnSpPr>
          <p:cNvPr id="24" name="直接连接符 23"/>
          <p:cNvCxnSpPr/>
          <p:nvPr/>
        </p:nvCxnSpPr>
        <p:spPr>
          <a:xfrm>
            <a:off x="2651484" y="3014641"/>
            <a:ext cx="3578660" cy="1132"/>
          </a:xfrm>
          <a:prstGeom prst="line">
            <a:avLst/>
          </a:prstGeom>
          <a:ln w="28575">
            <a:gradFill flip="none" rotWithShape="1">
              <a:gsLst>
                <a:gs pos="0">
                  <a:srgbClr val="115D9B"/>
                </a:gs>
                <a:gs pos="100000">
                  <a:srgbClr val="1373B7"/>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830455" y="2134694"/>
            <a:ext cx="1537600" cy="2185214"/>
          </a:xfrm>
          <a:prstGeom prst="rect">
            <a:avLst/>
          </a:prstGeom>
          <a:noFill/>
        </p:spPr>
        <p:txBody>
          <a:bodyPr wrap="none" rtlCol="0">
            <a:spAutoFit/>
            <a:scene3d>
              <a:camera prst="orthographicFront"/>
              <a:lightRig rig="threePt" dir="t"/>
            </a:scene3d>
            <a:sp3d contourW="12700"/>
          </a:bodyPr>
          <a:lstStyle/>
          <a:p>
            <a:pPr algn="ctr" defTabSz="914377">
              <a:defRPr/>
            </a:pPr>
            <a:r>
              <a:rPr lang="en-US" altLang="zh-CN" sz="4800" i="1" dirty="0">
                <a:gradFill>
                  <a:gsLst>
                    <a:gs pos="0">
                      <a:srgbClr val="1373B7"/>
                    </a:gs>
                    <a:gs pos="100000">
                      <a:srgbClr val="115D9B"/>
                    </a:gs>
                  </a:gsLst>
                  <a:lin ang="5400000" scaled="1"/>
                </a:gradFill>
                <a:cs typeface="+mn-ea"/>
                <a:sym typeface="+mn-lt"/>
              </a:rPr>
              <a:t>PART</a:t>
            </a:r>
          </a:p>
          <a:p>
            <a:pPr algn="ctr" defTabSz="914377">
              <a:defRPr/>
            </a:pPr>
            <a:r>
              <a:rPr lang="en-US" altLang="zh-CN" sz="8800" b="1" i="1" dirty="0">
                <a:gradFill>
                  <a:gsLst>
                    <a:gs pos="0">
                      <a:srgbClr val="1373B7"/>
                    </a:gs>
                    <a:gs pos="100000">
                      <a:srgbClr val="115D9B"/>
                    </a:gs>
                  </a:gsLst>
                  <a:lin ang="5400000" scaled="1"/>
                </a:gradFill>
                <a:cs typeface="+mn-ea"/>
                <a:sym typeface="+mn-lt"/>
              </a:rPr>
              <a:t>01</a:t>
            </a:r>
            <a:endParaRPr lang="zh-CN" altLang="en-US" sz="8800" b="1" i="1" dirty="0">
              <a:gradFill>
                <a:gsLst>
                  <a:gs pos="0">
                    <a:srgbClr val="1373B7"/>
                  </a:gs>
                  <a:gs pos="100000">
                    <a:srgbClr val="115D9B"/>
                  </a:gs>
                </a:gsLst>
                <a:lin ang="5400000" scaled="1"/>
              </a:gradFill>
              <a:cs typeface="+mn-ea"/>
              <a:sym typeface="+mn-lt"/>
            </a:endParaRPr>
          </a:p>
        </p:txBody>
      </p:sp>
      <p:sp>
        <p:nvSpPr>
          <p:cNvPr id="26" name="文本框 25"/>
          <p:cNvSpPr txBox="1"/>
          <p:nvPr/>
        </p:nvSpPr>
        <p:spPr>
          <a:xfrm>
            <a:off x="2518279" y="3875945"/>
            <a:ext cx="1556836" cy="400110"/>
          </a:xfrm>
          <a:prstGeom prst="rect">
            <a:avLst/>
          </a:prstGeom>
          <a:noFill/>
        </p:spPr>
        <p:txBody>
          <a:bodyPr wrap="none" rtlCol="0">
            <a:spAutoFit/>
            <a:scene3d>
              <a:camera prst="orthographicFront"/>
              <a:lightRig rig="threePt" dir="t"/>
            </a:scene3d>
            <a:sp3d contourW="12700"/>
          </a:bodyPr>
          <a:lstStyle/>
          <a:p>
            <a:pPr marL="342891" indent="-342891">
              <a:buFont typeface="Wingdings" panose="05000000000000000000" pitchFamily="2" charset="2"/>
              <a:buChar char="l"/>
              <a:defRPr/>
            </a:pPr>
            <a:r>
              <a:rPr lang="zh-CN" altLang="en-US" sz="2000" dirty="0">
                <a:solidFill>
                  <a:schemeClr val="tx1">
                    <a:lumMod val="75000"/>
                    <a:lumOff val="25000"/>
                  </a:schemeClr>
                </a:solidFill>
                <a:cs typeface="+mn-ea"/>
                <a:sym typeface="+mn-lt"/>
              </a:rPr>
              <a:t>研究背景</a:t>
            </a:r>
          </a:p>
        </p:txBody>
      </p:sp>
      <p:sp>
        <p:nvSpPr>
          <p:cNvPr id="28" name="文本框 27"/>
          <p:cNvSpPr txBox="1"/>
          <p:nvPr/>
        </p:nvSpPr>
        <p:spPr>
          <a:xfrm>
            <a:off x="2518279" y="4319909"/>
            <a:ext cx="1556836" cy="400110"/>
          </a:xfrm>
          <a:prstGeom prst="rect">
            <a:avLst/>
          </a:prstGeom>
          <a:noFill/>
        </p:spPr>
        <p:txBody>
          <a:bodyPr wrap="none" rtlCol="0">
            <a:spAutoFit/>
            <a:scene3d>
              <a:camera prst="orthographicFront"/>
              <a:lightRig rig="threePt" dir="t"/>
            </a:scene3d>
            <a:sp3d contourW="12700"/>
          </a:bodyPr>
          <a:lstStyle/>
          <a:p>
            <a:pPr marL="342891" indent="-342891">
              <a:buFont typeface="Wingdings" panose="05000000000000000000" pitchFamily="2" charset="2"/>
              <a:buChar char="l"/>
              <a:defRPr/>
            </a:pPr>
            <a:r>
              <a:rPr lang="zh-CN" altLang="en-US" sz="2000" dirty="0">
                <a:solidFill>
                  <a:schemeClr val="tx1">
                    <a:lumMod val="75000"/>
                    <a:lumOff val="25000"/>
                  </a:schemeClr>
                </a:solidFill>
                <a:cs typeface="+mn-ea"/>
                <a:sym typeface="+mn-lt"/>
              </a:rPr>
              <a:t>研究意义</a:t>
            </a:r>
          </a:p>
        </p:txBody>
      </p:sp>
    </p:spTree>
    <p:extLst>
      <p:ext uri="{BB962C8B-B14F-4D97-AF65-F5344CB8AC3E}">
        <p14:creationId xmlns:p14="http://schemas.microsoft.com/office/powerpoint/2010/main" val="343062716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37933" y="453458"/>
            <a:ext cx="10316135" cy="587853"/>
            <a:chOff x="937933" y="453458"/>
            <a:chExt cx="10316135" cy="587853"/>
          </a:xfrm>
        </p:grpSpPr>
        <p:sp>
          <p:nvSpPr>
            <p:cNvPr id="34" name="矩形 33"/>
            <p:cNvSpPr/>
            <p:nvPr/>
          </p:nvSpPr>
          <p:spPr>
            <a:xfrm>
              <a:off x="4081916" y="453458"/>
              <a:ext cx="4081333" cy="58785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tx1">
                      <a:lumMod val="75000"/>
                      <a:lumOff val="25000"/>
                    </a:schemeClr>
                  </a:solidFill>
                  <a:cs typeface="+mn-ea"/>
                  <a:sym typeface="+mn-lt"/>
                </a:rPr>
                <a:t>研究背景</a:t>
              </a:r>
            </a:p>
          </p:txBody>
        </p:sp>
        <p:cxnSp>
          <p:nvCxnSpPr>
            <p:cNvPr id="31" name="直接连接符 30">
              <a:extLst>
                <a:ext uri="{FF2B5EF4-FFF2-40B4-BE49-F238E27FC236}">
                  <a16:creationId xmlns:a16="http://schemas.microsoft.com/office/drawing/2014/main" id="{FCC28639-B7C7-49A4-AE99-CE4F03B972C8}"/>
                </a:ext>
              </a:extLst>
            </p:cNvPr>
            <p:cNvCxnSpPr>
              <a:cxnSpLocks/>
            </p:cNvCxnSpPr>
            <p:nvPr/>
          </p:nvCxnSpPr>
          <p:spPr>
            <a:xfrm>
              <a:off x="937933" y="736260"/>
              <a:ext cx="34612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E4EB0F2-71E1-460A-843C-CF97D2DD98FB}"/>
                </a:ext>
              </a:extLst>
            </p:cNvPr>
            <p:cNvCxnSpPr>
              <a:cxnSpLocks/>
            </p:cNvCxnSpPr>
            <p:nvPr/>
          </p:nvCxnSpPr>
          <p:spPr>
            <a:xfrm>
              <a:off x="7845944" y="736260"/>
              <a:ext cx="340812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2927" y="5506721"/>
            <a:ext cx="1357935" cy="1351279"/>
          </a:xfrm>
          <a:prstGeom prst="rect">
            <a:avLst/>
          </a:prstGeom>
        </p:spPr>
      </p:pic>
      <p:sp>
        <p:nvSpPr>
          <p:cNvPr id="10" name="文本框 9">
            <a:extLst>
              <a:ext uri="{FF2B5EF4-FFF2-40B4-BE49-F238E27FC236}">
                <a16:creationId xmlns:a16="http://schemas.microsoft.com/office/drawing/2014/main" id="{23911699-C1CA-4EEC-BE39-ACFB697C96D7}"/>
              </a:ext>
            </a:extLst>
          </p:cNvPr>
          <p:cNvSpPr txBox="1"/>
          <p:nvPr/>
        </p:nvSpPr>
        <p:spPr>
          <a:xfrm>
            <a:off x="5980664" y="1784986"/>
            <a:ext cx="4616450" cy="875881"/>
          </a:xfrm>
          <a:prstGeom prst="rect">
            <a:avLst/>
          </a:prstGeom>
          <a:noFill/>
        </p:spPr>
        <p:txBody>
          <a:bodyPr wrap="square">
            <a:spAutoFit/>
          </a:bodyPr>
          <a:lstStyle/>
          <a:p>
            <a:pPr indent="360000">
              <a:lnSpc>
                <a:spcPct val="150000"/>
              </a:lnSpc>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随着技术的更新与进步，视频监控也逐渐向着智能化的方向发展</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dirty="0"/>
          </a:p>
        </p:txBody>
      </p:sp>
      <p:pic>
        <p:nvPicPr>
          <p:cNvPr id="2" name="图片 1">
            <a:extLst>
              <a:ext uri="{FF2B5EF4-FFF2-40B4-BE49-F238E27FC236}">
                <a16:creationId xmlns:a16="http://schemas.microsoft.com/office/drawing/2014/main" id="{D9A75C96-F57D-49A5-A731-FFCA6304FD29}"/>
              </a:ext>
            </a:extLst>
          </p:cNvPr>
          <p:cNvPicPr>
            <a:picLocks noChangeAspect="1"/>
          </p:cNvPicPr>
          <p:nvPr/>
        </p:nvPicPr>
        <p:blipFill>
          <a:blip r:embed="rId4"/>
          <a:stretch>
            <a:fillRect/>
          </a:stretch>
        </p:blipFill>
        <p:spPr>
          <a:xfrm>
            <a:off x="937933" y="1041311"/>
            <a:ext cx="4209800" cy="2806533"/>
          </a:xfrm>
          <a:prstGeom prst="rect">
            <a:avLst/>
          </a:prstGeom>
        </p:spPr>
      </p:pic>
      <p:sp>
        <p:nvSpPr>
          <p:cNvPr id="11" name="文本框 10">
            <a:extLst>
              <a:ext uri="{FF2B5EF4-FFF2-40B4-BE49-F238E27FC236}">
                <a16:creationId xmlns:a16="http://schemas.microsoft.com/office/drawing/2014/main" id="{BD3001D2-8B43-4FF3-85BE-54194D15D3A0}"/>
              </a:ext>
            </a:extLst>
          </p:cNvPr>
          <p:cNvSpPr txBox="1"/>
          <p:nvPr/>
        </p:nvSpPr>
        <p:spPr>
          <a:xfrm>
            <a:off x="354755" y="4334237"/>
            <a:ext cx="5452606" cy="1701748"/>
          </a:xfrm>
          <a:prstGeom prst="rect">
            <a:avLst/>
          </a:prstGeom>
          <a:noFill/>
        </p:spPr>
        <p:txBody>
          <a:bodyPr wrap="square">
            <a:spAutoFit/>
          </a:bodyPr>
          <a:lstStyle/>
          <a:p>
            <a:pPr indent="360000">
              <a:lnSpc>
                <a:spcPct val="150000"/>
              </a:lnSpc>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据相关数据统计，超过</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70%</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的视频监控数据和相关研究都是针对于行人进行的</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行人数据易于采集，应用场景非常的广</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，如智能安防、体育赛事、智能交通等</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所以针对行人跟踪的研究越来越多</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p>
        </p:txBody>
      </p:sp>
      <p:pic>
        <p:nvPicPr>
          <p:cNvPr id="5" name="图片 4">
            <a:extLst>
              <a:ext uri="{FF2B5EF4-FFF2-40B4-BE49-F238E27FC236}">
                <a16:creationId xmlns:a16="http://schemas.microsoft.com/office/drawing/2014/main" id="{CB68D63A-EC87-4F71-A24E-BAE69677A78D}"/>
              </a:ext>
            </a:extLst>
          </p:cNvPr>
          <p:cNvPicPr>
            <a:picLocks noChangeAspect="1"/>
          </p:cNvPicPr>
          <p:nvPr/>
        </p:nvPicPr>
        <p:blipFill>
          <a:blip r:embed="rId5"/>
          <a:stretch>
            <a:fillRect/>
          </a:stretch>
        </p:blipFill>
        <p:spPr>
          <a:xfrm>
            <a:off x="6045201" y="3709592"/>
            <a:ext cx="4645047" cy="2823318"/>
          </a:xfrm>
          <a:prstGeom prst="rect">
            <a:avLst/>
          </a:prstGeom>
        </p:spPr>
      </p:pic>
    </p:spTree>
    <p:extLst>
      <p:ext uri="{BB962C8B-B14F-4D97-AF65-F5344CB8AC3E}">
        <p14:creationId xmlns:p14="http://schemas.microsoft.com/office/powerpoint/2010/main" val="358933726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37933" y="453458"/>
            <a:ext cx="10316135" cy="587853"/>
            <a:chOff x="937933" y="453458"/>
            <a:chExt cx="10316135" cy="587853"/>
          </a:xfrm>
        </p:grpSpPr>
        <p:sp>
          <p:nvSpPr>
            <p:cNvPr id="34" name="矩形 33"/>
            <p:cNvSpPr/>
            <p:nvPr/>
          </p:nvSpPr>
          <p:spPr>
            <a:xfrm>
              <a:off x="4081916" y="453458"/>
              <a:ext cx="4081333" cy="58785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tx1">
                      <a:lumMod val="75000"/>
                      <a:lumOff val="25000"/>
                    </a:schemeClr>
                  </a:solidFill>
                  <a:cs typeface="+mn-ea"/>
                  <a:sym typeface="+mn-lt"/>
                </a:rPr>
                <a:t>研究意义</a:t>
              </a:r>
            </a:p>
          </p:txBody>
        </p:sp>
        <p:cxnSp>
          <p:nvCxnSpPr>
            <p:cNvPr id="31" name="直接连接符 30">
              <a:extLst>
                <a:ext uri="{FF2B5EF4-FFF2-40B4-BE49-F238E27FC236}">
                  <a16:creationId xmlns:a16="http://schemas.microsoft.com/office/drawing/2014/main" id="{FCC28639-B7C7-49A4-AE99-CE4F03B972C8}"/>
                </a:ext>
              </a:extLst>
            </p:cNvPr>
            <p:cNvCxnSpPr>
              <a:cxnSpLocks/>
            </p:cNvCxnSpPr>
            <p:nvPr/>
          </p:nvCxnSpPr>
          <p:spPr>
            <a:xfrm>
              <a:off x="937933" y="736260"/>
              <a:ext cx="34612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E4EB0F2-71E1-460A-843C-CF97D2DD98FB}"/>
                </a:ext>
              </a:extLst>
            </p:cNvPr>
            <p:cNvCxnSpPr>
              <a:cxnSpLocks/>
            </p:cNvCxnSpPr>
            <p:nvPr/>
          </p:nvCxnSpPr>
          <p:spPr>
            <a:xfrm>
              <a:off x="7845944" y="736260"/>
              <a:ext cx="340812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2927" y="5506721"/>
            <a:ext cx="1357935" cy="1351279"/>
          </a:xfrm>
          <a:prstGeom prst="rect">
            <a:avLst/>
          </a:prstGeom>
        </p:spPr>
      </p:pic>
      <p:sp>
        <p:nvSpPr>
          <p:cNvPr id="8" name="文本框 7">
            <a:extLst>
              <a:ext uri="{FF2B5EF4-FFF2-40B4-BE49-F238E27FC236}">
                <a16:creationId xmlns:a16="http://schemas.microsoft.com/office/drawing/2014/main" id="{701B6748-24D5-4491-8C3E-09E6122EDF16}"/>
              </a:ext>
            </a:extLst>
          </p:cNvPr>
          <p:cNvSpPr txBox="1"/>
          <p:nvPr/>
        </p:nvSpPr>
        <p:spPr>
          <a:xfrm>
            <a:off x="1312780" y="1106729"/>
            <a:ext cx="9482819" cy="414922"/>
          </a:xfrm>
          <a:prstGeom prst="rect">
            <a:avLst/>
          </a:prstGeom>
          <a:noFill/>
        </p:spPr>
        <p:txBody>
          <a:bodyPr wrap="square">
            <a:spAutoFit/>
          </a:bodyPr>
          <a:lstStyle/>
          <a:p>
            <a:pPr indent="304800" algn="just">
              <a:lnSpc>
                <a:spcPct val="150000"/>
              </a:lnSpc>
            </a:pP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行人跟踪是多目标跟踪的一个主要应用之一，现在的多目标跟踪任务主要有如下</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5</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个研究难点</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p>
        </p:txBody>
      </p:sp>
      <p:graphicFrame>
        <p:nvGraphicFramePr>
          <p:cNvPr id="4" name="图示 3">
            <a:extLst>
              <a:ext uri="{FF2B5EF4-FFF2-40B4-BE49-F238E27FC236}">
                <a16:creationId xmlns:a16="http://schemas.microsoft.com/office/drawing/2014/main" id="{14734A4B-B934-44D3-ACA8-83F3D8D745F8}"/>
              </a:ext>
            </a:extLst>
          </p:cNvPr>
          <p:cNvGraphicFramePr/>
          <p:nvPr>
            <p:extLst>
              <p:ext uri="{D42A27DB-BD31-4B8C-83A1-F6EECF244321}">
                <p14:modId xmlns:p14="http://schemas.microsoft.com/office/powerpoint/2010/main" val="768631619"/>
              </p:ext>
            </p:extLst>
          </p:nvPr>
        </p:nvGraphicFramePr>
        <p:xfrm>
          <a:off x="3407287" y="1761307"/>
          <a:ext cx="5180121" cy="43492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图形 4" descr="叹号">
            <a:extLst>
              <a:ext uri="{FF2B5EF4-FFF2-40B4-BE49-F238E27FC236}">
                <a16:creationId xmlns:a16="http://schemas.microsoft.com/office/drawing/2014/main" id="{8D9A6AB1-D79E-433D-9078-C3AA68B82FD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66823" y="2080002"/>
            <a:ext cx="508525" cy="508525"/>
          </a:xfrm>
          <a:prstGeom prst="rect">
            <a:avLst/>
          </a:prstGeom>
        </p:spPr>
      </p:pic>
      <p:pic>
        <p:nvPicPr>
          <p:cNvPr id="11" name="图形 10" descr="叹号">
            <a:extLst>
              <a:ext uri="{FF2B5EF4-FFF2-40B4-BE49-F238E27FC236}">
                <a16:creationId xmlns:a16="http://schemas.microsoft.com/office/drawing/2014/main" id="{6FF0A1CD-8CED-471A-AADB-204B25FEDB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50956" y="2876418"/>
            <a:ext cx="508525" cy="508525"/>
          </a:xfrm>
          <a:prstGeom prst="rect">
            <a:avLst/>
          </a:prstGeom>
        </p:spPr>
      </p:pic>
      <p:pic>
        <p:nvPicPr>
          <p:cNvPr id="12" name="图形 11" descr="叹号">
            <a:extLst>
              <a:ext uri="{FF2B5EF4-FFF2-40B4-BE49-F238E27FC236}">
                <a16:creationId xmlns:a16="http://schemas.microsoft.com/office/drawing/2014/main" id="{701515CC-0831-4548-AAEC-E95FAC8655A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74147" y="3672834"/>
            <a:ext cx="508525" cy="508525"/>
          </a:xfrm>
          <a:prstGeom prst="rect">
            <a:avLst/>
          </a:prstGeom>
        </p:spPr>
      </p:pic>
      <p:pic>
        <p:nvPicPr>
          <p:cNvPr id="13" name="图形 12" descr="叹号">
            <a:extLst>
              <a:ext uri="{FF2B5EF4-FFF2-40B4-BE49-F238E27FC236}">
                <a16:creationId xmlns:a16="http://schemas.microsoft.com/office/drawing/2014/main" id="{CD1DA95D-68A9-4E58-AB3A-06F58C4F45D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50956" y="4482819"/>
            <a:ext cx="508525" cy="508525"/>
          </a:xfrm>
          <a:prstGeom prst="rect">
            <a:avLst/>
          </a:prstGeom>
        </p:spPr>
      </p:pic>
      <p:pic>
        <p:nvPicPr>
          <p:cNvPr id="14" name="图形 13" descr="叹号">
            <a:extLst>
              <a:ext uri="{FF2B5EF4-FFF2-40B4-BE49-F238E27FC236}">
                <a16:creationId xmlns:a16="http://schemas.microsoft.com/office/drawing/2014/main" id="{192EEFF9-68E8-442E-9BEC-D0853B21A4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65622" y="5292804"/>
            <a:ext cx="508525" cy="508525"/>
          </a:xfrm>
          <a:prstGeom prst="rect">
            <a:avLst/>
          </a:prstGeom>
        </p:spPr>
      </p:pic>
    </p:spTree>
    <p:extLst>
      <p:ext uri="{BB962C8B-B14F-4D97-AF65-F5344CB8AC3E}">
        <p14:creationId xmlns:p14="http://schemas.microsoft.com/office/powerpoint/2010/main" val="340161000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7062415" y="1"/>
            <a:ext cx="3800584" cy="4000500"/>
          </a:xfrm>
          <a:custGeom>
            <a:avLst/>
            <a:gdLst>
              <a:gd name="connsiteX0" fmla="*/ 2130130 w 6515288"/>
              <a:gd name="connsiteY0" fmla="*/ 0 h 6858002"/>
              <a:gd name="connsiteX1" fmla="*/ 6515288 w 6515288"/>
              <a:gd name="connsiteY1" fmla="*/ 0 h 6858002"/>
              <a:gd name="connsiteX2" fmla="*/ 6515287 w 6515288"/>
              <a:gd name="connsiteY2" fmla="*/ 6858002 h 6858002"/>
              <a:gd name="connsiteX3" fmla="*/ 0 w 65152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6515288" h="6858002">
                <a:moveTo>
                  <a:pt x="2130130" y="0"/>
                </a:moveTo>
                <a:lnTo>
                  <a:pt x="6515288" y="0"/>
                </a:lnTo>
                <a:lnTo>
                  <a:pt x="6515287" y="6858002"/>
                </a:lnTo>
                <a:lnTo>
                  <a:pt x="0" y="6858002"/>
                </a:lnTo>
                <a:close/>
              </a:path>
            </a:pathLst>
          </a:cu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ea typeface="字魂59号-创粗黑"/>
              <a:cs typeface="+mn-ea"/>
              <a:sym typeface="+mn-lt"/>
            </a:endParaRPr>
          </a:p>
        </p:txBody>
      </p:sp>
      <p:sp>
        <p:nvSpPr>
          <p:cNvPr id="65" name="任意多边形 64"/>
          <p:cNvSpPr/>
          <p:nvPr/>
        </p:nvSpPr>
        <p:spPr>
          <a:xfrm>
            <a:off x="6441619" y="0"/>
            <a:ext cx="2527295" cy="6858003"/>
          </a:xfrm>
          <a:custGeom>
            <a:avLst/>
            <a:gdLst>
              <a:gd name="connsiteX0" fmla="*/ 2130130 w 2527295"/>
              <a:gd name="connsiteY0" fmla="*/ 0 h 6858002"/>
              <a:gd name="connsiteX1" fmla="*/ 2527295 w 2527295"/>
              <a:gd name="connsiteY1" fmla="*/ 0 h 6858002"/>
              <a:gd name="connsiteX2" fmla="*/ 397165 w 2527295"/>
              <a:gd name="connsiteY2" fmla="*/ 6858002 h 6858002"/>
              <a:gd name="connsiteX3" fmla="*/ 0 w 2527295"/>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2527295" h="6858002">
                <a:moveTo>
                  <a:pt x="2130130" y="0"/>
                </a:moveTo>
                <a:lnTo>
                  <a:pt x="2527295" y="0"/>
                </a:lnTo>
                <a:lnTo>
                  <a:pt x="397165" y="6858002"/>
                </a:lnTo>
                <a:lnTo>
                  <a:pt x="0" y="685800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ea typeface="字魂59号-创粗黑"/>
              <a:cs typeface="+mn-ea"/>
              <a:sym typeface="+mn-lt"/>
            </a:endParaRPr>
          </a:p>
        </p:txBody>
      </p:sp>
      <p:pic>
        <p:nvPicPr>
          <p:cNvPr id="49" name="图片占位符 48"/>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6845843" y="-1"/>
            <a:ext cx="5346157" cy="6858000"/>
          </a:xfrm>
          <a:blipFill>
            <a:blip r:embed="rId4"/>
            <a:stretch>
              <a:fillRect/>
            </a:stretch>
          </a:blipFill>
        </p:spPr>
      </p:pic>
      <p:sp>
        <p:nvSpPr>
          <p:cNvPr id="62" name="任意多边形 61"/>
          <p:cNvSpPr/>
          <p:nvPr/>
        </p:nvSpPr>
        <p:spPr>
          <a:xfrm>
            <a:off x="7214815" y="3263901"/>
            <a:ext cx="1380717" cy="3594103"/>
          </a:xfrm>
          <a:custGeom>
            <a:avLst/>
            <a:gdLst>
              <a:gd name="connsiteX0" fmla="*/ 1536438 w 1900292"/>
              <a:gd name="connsiteY0" fmla="*/ 0 h 4946592"/>
              <a:gd name="connsiteX1" fmla="*/ 1700083 w 1900292"/>
              <a:gd name="connsiteY1" fmla="*/ 0 h 4946592"/>
              <a:gd name="connsiteX2" fmla="*/ 1736647 w 1900292"/>
              <a:gd name="connsiteY2" fmla="*/ 0 h 4946592"/>
              <a:gd name="connsiteX3" fmla="*/ 1900292 w 1900292"/>
              <a:gd name="connsiteY3" fmla="*/ 0 h 4946592"/>
              <a:gd name="connsiteX4" fmla="*/ 363855 w 1900292"/>
              <a:gd name="connsiteY4" fmla="*/ 4946592 h 4946592"/>
              <a:gd name="connsiteX5" fmla="*/ 200210 w 1900292"/>
              <a:gd name="connsiteY5" fmla="*/ 4946592 h 4946592"/>
              <a:gd name="connsiteX6" fmla="*/ 163645 w 1900292"/>
              <a:gd name="connsiteY6" fmla="*/ 4946592 h 4946592"/>
              <a:gd name="connsiteX7" fmla="*/ 0 w 1900292"/>
              <a:gd name="connsiteY7" fmla="*/ 4946592 h 494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292" h="4946592">
                <a:moveTo>
                  <a:pt x="1536438" y="0"/>
                </a:moveTo>
                <a:lnTo>
                  <a:pt x="1700083" y="0"/>
                </a:lnTo>
                <a:lnTo>
                  <a:pt x="1736647" y="0"/>
                </a:lnTo>
                <a:lnTo>
                  <a:pt x="1900292" y="0"/>
                </a:lnTo>
                <a:lnTo>
                  <a:pt x="363855" y="4946592"/>
                </a:lnTo>
                <a:lnTo>
                  <a:pt x="200210" y="4946592"/>
                </a:lnTo>
                <a:lnTo>
                  <a:pt x="163645" y="4946592"/>
                </a:lnTo>
                <a:lnTo>
                  <a:pt x="0" y="4946592"/>
                </a:lnTo>
                <a:close/>
              </a:path>
            </a:pathLst>
          </a:cu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ea typeface="字魂59号-创粗黑"/>
              <a:cs typeface="+mn-ea"/>
              <a:sym typeface="+mn-lt"/>
            </a:endParaRPr>
          </a:p>
        </p:txBody>
      </p:sp>
      <p:sp>
        <p:nvSpPr>
          <p:cNvPr id="22" name="文本框 21"/>
          <p:cNvSpPr txBox="1"/>
          <p:nvPr/>
        </p:nvSpPr>
        <p:spPr>
          <a:xfrm>
            <a:off x="3100562" y="2178870"/>
            <a:ext cx="2441694" cy="769441"/>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500"/>
              </a:spcBef>
              <a:spcAft>
                <a:spcPts val="0"/>
              </a:spcAft>
              <a:buClrTx/>
              <a:buSzTx/>
              <a:buFontTx/>
              <a:buNone/>
              <a:tabLst/>
              <a:defRPr/>
            </a:pPr>
            <a:r>
              <a:rPr kumimoji="0" lang="zh-CN" altLang="en-US" sz="4400" b="1" i="0" u="none" strike="noStrike" kern="100" cap="none" spc="0" normalizeH="0" baseline="0" noProof="0" dirty="0">
                <a:ln>
                  <a:noFill/>
                </a:ln>
                <a:solidFill>
                  <a:prstClr val="black">
                    <a:lumMod val="75000"/>
                    <a:lumOff val="25000"/>
                  </a:prstClr>
                </a:solidFill>
                <a:effectLst/>
                <a:uLnTx/>
                <a:uFillTx/>
                <a:ea typeface="字魂59号-创粗黑"/>
                <a:cs typeface="+mn-ea"/>
                <a:sym typeface="+mn-lt"/>
              </a:rPr>
              <a:t>研究方法</a:t>
            </a:r>
          </a:p>
        </p:txBody>
      </p:sp>
      <p:sp>
        <p:nvSpPr>
          <p:cNvPr id="23" name="文本框 22"/>
          <p:cNvSpPr txBox="1"/>
          <p:nvPr/>
        </p:nvSpPr>
        <p:spPr>
          <a:xfrm>
            <a:off x="2556966" y="3111939"/>
            <a:ext cx="4373251" cy="278281"/>
          </a:xfrm>
          <a:prstGeom prst="rect">
            <a:avLst/>
          </a:prstGeom>
          <a:noFill/>
        </p:spPr>
        <p:txBody>
          <a:bodyPr wrap="square" rtlCol="0">
            <a:spAutoFit/>
            <a:scene3d>
              <a:camera prst="orthographicFront"/>
              <a:lightRig rig="threePt" dir="t"/>
            </a:scene3d>
            <a:sp3d contourW="12700"/>
          </a:bodyPr>
          <a:lstStyle/>
          <a:p>
            <a:pPr lvl="0">
              <a:lnSpc>
                <a:spcPct val="120000"/>
              </a:lnSpc>
            </a:pPr>
            <a:r>
              <a:rPr lang="en-US" altLang="zh-CN" sz="1100" dirty="0">
                <a:solidFill>
                  <a:prstClr val="white">
                    <a:lumMod val="50000"/>
                  </a:prstClr>
                </a:solidFill>
                <a:cs typeface="+mn-ea"/>
                <a:sym typeface="+mn-lt"/>
              </a:rPr>
              <a:t>research method</a:t>
            </a:r>
            <a:endParaRPr kumimoji="0" lang="en-US" altLang="zh-CN" sz="1100" b="0" i="0" u="none" strike="noStrike" kern="1200" cap="none" spc="0" normalizeH="0" baseline="0" noProof="0" dirty="0">
              <a:ln>
                <a:noFill/>
              </a:ln>
              <a:solidFill>
                <a:prstClr val="white">
                  <a:lumMod val="50000"/>
                </a:prstClr>
              </a:solidFill>
              <a:effectLst/>
              <a:uLnTx/>
              <a:uFillTx/>
              <a:ea typeface="字魂59号-创粗黑"/>
              <a:cs typeface="+mn-ea"/>
              <a:sym typeface="+mn-lt"/>
            </a:endParaRPr>
          </a:p>
        </p:txBody>
      </p:sp>
      <p:cxnSp>
        <p:nvCxnSpPr>
          <p:cNvPr id="24" name="直接连接符 23"/>
          <p:cNvCxnSpPr/>
          <p:nvPr/>
        </p:nvCxnSpPr>
        <p:spPr>
          <a:xfrm>
            <a:off x="2651484" y="3014641"/>
            <a:ext cx="3578660" cy="1132"/>
          </a:xfrm>
          <a:prstGeom prst="line">
            <a:avLst/>
          </a:prstGeom>
          <a:ln w="28575">
            <a:gradFill flip="none" rotWithShape="1">
              <a:gsLst>
                <a:gs pos="0">
                  <a:srgbClr val="115D9B"/>
                </a:gs>
                <a:gs pos="100000">
                  <a:srgbClr val="1373B7"/>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51683" y="2134694"/>
            <a:ext cx="1695144" cy="2185214"/>
          </a:xfrm>
          <a:prstGeom prst="rect">
            <a:avLst/>
          </a:prstGeom>
          <a:noFill/>
        </p:spPr>
        <p:txBody>
          <a:bodyPr wrap="none" rtlCol="0">
            <a:spAutoFit/>
            <a:scene3d>
              <a:camera prst="orthographicFront"/>
              <a:lightRig rig="threePt" dir="t"/>
            </a:scene3d>
            <a:sp3d contourW="12700"/>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4800" b="0" i="1" u="none" strike="noStrike" kern="1200" cap="none" spc="0" normalizeH="0" baseline="0" noProof="0" dirty="0">
                <a:ln>
                  <a:noFill/>
                </a:ln>
                <a:gradFill>
                  <a:gsLst>
                    <a:gs pos="0">
                      <a:srgbClr val="1373B7"/>
                    </a:gs>
                    <a:gs pos="100000">
                      <a:srgbClr val="115D9B"/>
                    </a:gs>
                  </a:gsLst>
                  <a:lin ang="5400000" scaled="1"/>
                </a:gradFill>
                <a:effectLst/>
                <a:uLnTx/>
                <a:uFillTx/>
                <a:ea typeface="字魂59号-创粗黑"/>
                <a:cs typeface="+mn-ea"/>
                <a:sym typeface="+mn-lt"/>
              </a:rPr>
              <a:t>PART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8800" b="1" i="1" u="none" strike="noStrike" kern="1200" cap="none" spc="0" normalizeH="0" baseline="0" noProof="0" dirty="0">
                <a:ln>
                  <a:noFill/>
                </a:ln>
                <a:gradFill>
                  <a:gsLst>
                    <a:gs pos="0">
                      <a:srgbClr val="1373B7"/>
                    </a:gs>
                    <a:gs pos="100000">
                      <a:srgbClr val="115D9B"/>
                    </a:gs>
                  </a:gsLst>
                  <a:lin ang="5400000" scaled="1"/>
                </a:gradFill>
                <a:effectLst/>
                <a:uLnTx/>
                <a:uFillTx/>
                <a:ea typeface="字魂59号-创粗黑"/>
                <a:cs typeface="+mn-ea"/>
                <a:sym typeface="+mn-lt"/>
              </a:rPr>
              <a:t>02</a:t>
            </a:r>
            <a:endParaRPr kumimoji="0" lang="zh-CN" altLang="en-US" sz="8800" b="1" i="1" u="none" strike="noStrike" kern="1200" cap="none" spc="0" normalizeH="0" baseline="0" noProof="0" dirty="0">
              <a:ln>
                <a:noFill/>
              </a:ln>
              <a:gradFill>
                <a:gsLst>
                  <a:gs pos="0">
                    <a:srgbClr val="1373B7"/>
                  </a:gs>
                  <a:gs pos="100000">
                    <a:srgbClr val="115D9B"/>
                  </a:gs>
                </a:gsLst>
                <a:lin ang="5400000" scaled="1"/>
              </a:gradFill>
              <a:effectLst/>
              <a:uLnTx/>
              <a:uFillTx/>
              <a:ea typeface="字魂59号-创粗黑"/>
              <a:cs typeface="+mn-ea"/>
              <a:sym typeface="+mn-lt"/>
            </a:endParaRPr>
          </a:p>
        </p:txBody>
      </p:sp>
      <p:sp>
        <p:nvSpPr>
          <p:cNvPr id="26" name="文本框 25"/>
          <p:cNvSpPr txBox="1"/>
          <p:nvPr/>
        </p:nvSpPr>
        <p:spPr>
          <a:xfrm>
            <a:off x="2518279" y="3875945"/>
            <a:ext cx="2326278" cy="400110"/>
          </a:xfrm>
          <a:prstGeom prst="rect">
            <a:avLst/>
          </a:prstGeom>
          <a:noFill/>
        </p:spPr>
        <p:txBody>
          <a:bodyPr wrap="none" rtlCol="0">
            <a:spAutoFit/>
            <a:scene3d>
              <a:camera prst="orthographicFront"/>
              <a:lightRig rig="threePt" dir="t"/>
            </a:scene3d>
            <a:sp3d contourW="12700"/>
          </a:bodyPr>
          <a:lstStyle/>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ea typeface="字魂59号-创粗黑"/>
                <a:cs typeface="+mn-ea"/>
                <a:sym typeface="+mn-lt"/>
              </a:rPr>
              <a:t>损失函数的改进</a:t>
            </a:r>
          </a:p>
        </p:txBody>
      </p:sp>
      <p:sp>
        <p:nvSpPr>
          <p:cNvPr id="27" name="文本框 26"/>
          <p:cNvSpPr txBox="1"/>
          <p:nvPr/>
        </p:nvSpPr>
        <p:spPr>
          <a:xfrm>
            <a:off x="4649527" y="3875945"/>
            <a:ext cx="2326278" cy="400110"/>
          </a:xfrm>
          <a:prstGeom prst="rect">
            <a:avLst/>
          </a:prstGeom>
          <a:noFill/>
        </p:spPr>
        <p:txBody>
          <a:bodyPr wrap="none" rtlCol="0">
            <a:spAutoFit/>
            <a:scene3d>
              <a:camera prst="orthographicFront"/>
              <a:lightRig rig="threePt" dir="t"/>
            </a:scene3d>
            <a:sp3d contourW="12700"/>
          </a:bodyPr>
          <a:lstStyle/>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2000" dirty="0">
                <a:solidFill>
                  <a:prstClr val="black">
                    <a:lumMod val="75000"/>
                    <a:lumOff val="25000"/>
                  </a:prstClr>
                </a:solidFill>
                <a:ea typeface="字魂59号-创粗黑"/>
                <a:cs typeface="+mn-ea"/>
                <a:sym typeface="+mn-lt"/>
              </a:rPr>
              <a:t>网络结构的改进</a:t>
            </a:r>
            <a:endParaRPr kumimoji="0" lang="zh-CN" altLang="en-US" sz="2000" b="0" i="0" u="none" strike="noStrike" kern="1200" cap="none" spc="0" normalizeH="0" baseline="0" noProof="0" dirty="0">
              <a:ln>
                <a:noFill/>
              </a:ln>
              <a:solidFill>
                <a:prstClr val="black">
                  <a:lumMod val="75000"/>
                  <a:lumOff val="25000"/>
                </a:prstClr>
              </a:solidFill>
              <a:effectLst/>
              <a:uLnTx/>
              <a:uFillTx/>
              <a:ea typeface="字魂59号-创粗黑"/>
              <a:cs typeface="+mn-ea"/>
              <a:sym typeface="+mn-lt"/>
            </a:endParaRPr>
          </a:p>
        </p:txBody>
      </p:sp>
      <p:sp>
        <p:nvSpPr>
          <p:cNvPr id="28" name="文本框 27"/>
          <p:cNvSpPr txBox="1"/>
          <p:nvPr/>
        </p:nvSpPr>
        <p:spPr>
          <a:xfrm>
            <a:off x="2518279" y="4319909"/>
            <a:ext cx="2332690" cy="400110"/>
          </a:xfrm>
          <a:prstGeom prst="rect">
            <a:avLst/>
          </a:prstGeom>
          <a:noFill/>
        </p:spPr>
        <p:txBody>
          <a:bodyPr wrap="none" rtlCol="0">
            <a:spAutoFit/>
            <a:scene3d>
              <a:camera prst="orthographicFront"/>
              <a:lightRig rig="threePt" dir="t"/>
            </a:scene3d>
            <a:sp3d contourW="12700"/>
          </a:bodyPr>
          <a:lstStyle/>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ea typeface="字魂59号-创粗黑"/>
                <a:cs typeface="+mn-ea"/>
                <a:sym typeface="+mn-lt"/>
              </a:rPr>
              <a:t>训练策略的优化</a:t>
            </a:r>
          </a:p>
        </p:txBody>
      </p:sp>
      <p:sp>
        <p:nvSpPr>
          <p:cNvPr id="29" name="文本框 28"/>
          <p:cNvSpPr txBox="1"/>
          <p:nvPr/>
        </p:nvSpPr>
        <p:spPr>
          <a:xfrm>
            <a:off x="4649527" y="4319909"/>
            <a:ext cx="2326278" cy="400110"/>
          </a:xfrm>
          <a:prstGeom prst="rect">
            <a:avLst/>
          </a:prstGeom>
          <a:noFill/>
        </p:spPr>
        <p:txBody>
          <a:bodyPr wrap="none" rtlCol="0">
            <a:spAutoFit/>
            <a:scene3d>
              <a:camera prst="orthographicFront"/>
              <a:lightRig rig="threePt" dir="t"/>
            </a:scene3d>
            <a:sp3d contourW="12700"/>
          </a:bodyPr>
          <a:lstStyle/>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ea typeface="字魂59号-创粗黑"/>
                <a:cs typeface="+mn-ea"/>
                <a:sym typeface="+mn-lt"/>
              </a:rPr>
              <a:t>匹配策略的优化</a:t>
            </a:r>
          </a:p>
        </p:txBody>
      </p:sp>
    </p:spTree>
    <p:extLst>
      <p:ext uri="{BB962C8B-B14F-4D97-AF65-F5344CB8AC3E}">
        <p14:creationId xmlns:p14="http://schemas.microsoft.com/office/powerpoint/2010/main" val="27706548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37933" y="453458"/>
            <a:ext cx="10316135" cy="587853"/>
            <a:chOff x="937933" y="453458"/>
            <a:chExt cx="10316135" cy="587853"/>
          </a:xfrm>
        </p:grpSpPr>
        <p:sp>
          <p:nvSpPr>
            <p:cNvPr id="34" name="矩形 33"/>
            <p:cNvSpPr/>
            <p:nvPr/>
          </p:nvSpPr>
          <p:spPr>
            <a:xfrm>
              <a:off x="4081916" y="453458"/>
              <a:ext cx="4081333" cy="58785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tx1">
                      <a:lumMod val="75000"/>
                      <a:lumOff val="25000"/>
                    </a:schemeClr>
                  </a:solidFill>
                  <a:cs typeface="+mn-ea"/>
                  <a:sym typeface="+mn-lt"/>
                </a:rPr>
                <a:t>损失函数的改进</a:t>
              </a:r>
            </a:p>
          </p:txBody>
        </p:sp>
        <p:cxnSp>
          <p:nvCxnSpPr>
            <p:cNvPr id="31" name="直接连接符 30">
              <a:extLst>
                <a:ext uri="{FF2B5EF4-FFF2-40B4-BE49-F238E27FC236}">
                  <a16:creationId xmlns:a16="http://schemas.microsoft.com/office/drawing/2014/main" id="{FCC28639-B7C7-49A4-AE99-CE4F03B972C8}"/>
                </a:ext>
              </a:extLst>
            </p:cNvPr>
            <p:cNvCxnSpPr>
              <a:cxnSpLocks/>
            </p:cNvCxnSpPr>
            <p:nvPr/>
          </p:nvCxnSpPr>
          <p:spPr>
            <a:xfrm>
              <a:off x="937933" y="736260"/>
              <a:ext cx="34612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E4EB0F2-71E1-460A-843C-CF97D2DD98FB}"/>
                </a:ext>
              </a:extLst>
            </p:cNvPr>
            <p:cNvCxnSpPr>
              <a:cxnSpLocks/>
            </p:cNvCxnSpPr>
            <p:nvPr/>
          </p:nvCxnSpPr>
          <p:spPr>
            <a:xfrm>
              <a:off x="7845944" y="736260"/>
              <a:ext cx="340812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2927" y="5506721"/>
            <a:ext cx="1357935" cy="1351279"/>
          </a:xfrm>
          <a:prstGeom prst="rect">
            <a:avLst/>
          </a:prstGeom>
        </p:spPr>
      </p:pic>
      <p:pic>
        <p:nvPicPr>
          <p:cNvPr id="7" name="图片 6">
            <a:extLst>
              <a:ext uri="{FF2B5EF4-FFF2-40B4-BE49-F238E27FC236}">
                <a16:creationId xmlns:a16="http://schemas.microsoft.com/office/drawing/2014/main" id="{67AA8714-B0FC-4EB8-A348-4BC023E9D8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9305" y="989824"/>
            <a:ext cx="9283811" cy="4131806"/>
          </a:xfrm>
          <a:prstGeom prst="rect">
            <a:avLst/>
          </a:prstGeom>
        </p:spPr>
      </p:pic>
      <p:sp>
        <p:nvSpPr>
          <p:cNvPr id="9" name="文本框 8">
            <a:extLst>
              <a:ext uri="{FF2B5EF4-FFF2-40B4-BE49-F238E27FC236}">
                <a16:creationId xmlns:a16="http://schemas.microsoft.com/office/drawing/2014/main" id="{8707F584-47C1-4E23-9541-2181A035C555}"/>
              </a:ext>
            </a:extLst>
          </p:cNvPr>
          <p:cNvSpPr txBox="1"/>
          <p:nvPr/>
        </p:nvSpPr>
        <p:spPr>
          <a:xfrm>
            <a:off x="1591583" y="4968543"/>
            <a:ext cx="9221344" cy="1527469"/>
          </a:xfrm>
          <a:prstGeom prst="rect">
            <a:avLst/>
          </a:prstGeom>
          <a:noFill/>
        </p:spPr>
        <p:txBody>
          <a:bodyPr wrap="square">
            <a:spAutoFit/>
          </a:bodyPr>
          <a:lstStyle/>
          <a:p>
            <a:pPr>
              <a:lnSpc>
                <a:spcPct val="150000"/>
              </a:lnSpc>
            </a:pP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kern="100" dirty="0" err="1">
                <a:latin typeface="Times New Roman" panose="02020603050405020304" pitchFamily="18" charset="0"/>
                <a:ea typeface="宋体" panose="02010600030101010101" pitchFamily="2" charset="-122"/>
                <a:cs typeface="Times New Roman" panose="02020603050405020304" pitchFamily="18" charset="0"/>
              </a:rPr>
              <a:t>FairMOT</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作为本篇论文的基线网络，主要是将</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JDE</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框架与</a:t>
            </a:r>
            <a:r>
              <a:rPr lang="en-US" altLang="zh-CN" sz="1600" kern="100" dirty="0" err="1">
                <a:latin typeface="Times New Roman" panose="02020603050405020304" pitchFamily="18" charset="0"/>
                <a:ea typeface="宋体" panose="02010600030101010101" pitchFamily="2" charset="-122"/>
                <a:cs typeface="Times New Roman" panose="02020603050405020304" pitchFamily="18" charset="0"/>
              </a:rPr>
              <a:t>CenterNet</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模型相结合，通过采用</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DLA-34</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深层聚合网络作为骨干，将大量高层特征和底层特征进行结合，使用</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anchor-free</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的方法返回热图和中心偏移以及检测框大小，另外新增了嵌入特征提取分支，用于后续的跟踪匹配。</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在跟踪部分沿用了</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JDE</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网络通过卡尔曼滤波和匈牙利算法进行目标的匹配。</a:t>
            </a:r>
            <a:endParaRPr lang="zh-CN" altLang="en-US" sz="1600" dirty="0"/>
          </a:p>
        </p:txBody>
      </p:sp>
    </p:spTree>
    <p:extLst>
      <p:ext uri="{BB962C8B-B14F-4D97-AF65-F5344CB8AC3E}">
        <p14:creationId xmlns:p14="http://schemas.microsoft.com/office/powerpoint/2010/main" val="155070922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37933" y="453458"/>
            <a:ext cx="10316135" cy="587853"/>
            <a:chOff x="937933" y="453458"/>
            <a:chExt cx="10316135" cy="587853"/>
          </a:xfrm>
        </p:grpSpPr>
        <p:sp>
          <p:nvSpPr>
            <p:cNvPr id="34" name="矩形 33"/>
            <p:cNvSpPr/>
            <p:nvPr/>
          </p:nvSpPr>
          <p:spPr>
            <a:xfrm>
              <a:off x="4081916" y="453458"/>
              <a:ext cx="4081333" cy="58785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tx1">
                      <a:lumMod val="75000"/>
                      <a:lumOff val="25000"/>
                    </a:schemeClr>
                  </a:solidFill>
                  <a:cs typeface="+mn-ea"/>
                  <a:sym typeface="+mn-lt"/>
                </a:rPr>
                <a:t>损失函数的改进</a:t>
              </a:r>
            </a:p>
          </p:txBody>
        </p:sp>
        <p:cxnSp>
          <p:nvCxnSpPr>
            <p:cNvPr id="31" name="直接连接符 30">
              <a:extLst>
                <a:ext uri="{FF2B5EF4-FFF2-40B4-BE49-F238E27FC236}">
                  <a16:creationId xmlns:a16="http://schemas.microsoft.com/office/drawing/2014/main" id="{FCC28639-B7C7-49A4-AE99-CE4F03B972C8}"/>
                </a:ext>
              </a:extLst>
            </p:cNvPr>
            <p:cNvCxnSpPr>
              <a:cxnSpLocks/>
            </p:cNvCxnSpPr>
            <p:nvPr/>
          </p:nvCxnSpPr>
          <p:spPr>
            <a:xfrm>
              <a:off x="937933" y="736260"/>
              <a:ext cx="34612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E4EB0F2-71E1-460A-843C-CF97D2DD98FB}"/>
                </a:ext>
              </a:extLst>
            </p:cNvPr>
            <p:cNvCxnSpPr>
              <a:cxnSpLocks/>
            </p:cNvCxnSpPr>
            <p:nvPr/>
          </p:nvCxnSpPr>
          <p:spPr>
            <a:xfrm>
              <a:off x="7845944" y="736260"/>
              <a:ext cx="340812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2927" y="5506721"/>
            <a:ext cx="1357935" cy="1351279"/>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707F584-47C1-4E23-9541-2181A035C555}"/>
                  </a:ext>
                </a:extLst>
              </p:cNvPr>
              <p:cNvSpPr txBox="1"/>
              <p:nvPr/>
            </p:nvSpPr>
            <p:spPr>
              <a:xfrm>
                <a:off x="1272397" y="4939613"/>
                <a:ext cx="9221344" cy="1077218"/>
              </a:xfrm>
              <a:prstGeom prst="rect">
                <a:avLst/>
              </a:prstGeom>
              <a:noFill/>
            </p:spPr>
            <p:txBody>
              <a:bodyPr wrap="square">
                <a:spAutoFit/>
              </a:bodyPr>
              <a:lstStyle/>
              <a:p>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       本文的基线网络的检测框大小损失函数使用</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L1 Loss</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，但</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L1 Loss</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会出现如图所示的问题，图中可以看到两个矩形之间的</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L1</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数值是完全相同的，但是它们的</a:t>
                </a:r>
                <a:r>
                  <a:rPr lang="en-US" altLang="zh-CN" sz="1600" kern="100" dirty="0" err="1">
                    <a:latin typeface="Times New Roman" panose="02020603050405020304" pitchFamily="18" charset="0"/>
                    <a:ea typeface="宋体" panose="02010600030101010101" pitchFamily="2" charset="-122"/>
                    <a:cs typeface="Times New Roman" panose="02020603050405020304" pitchFamily="18" charset="0"/>
                  </a:rPr>
                  <a:t>IoU</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值和</a:t>
                </a:r>
                <a:r>
                  <a:rPr lang="en-US" altLang="zh-CN" sz="1600" kern="100" dirty="0" err="1">
                    <a:latin typeface="Times New Roman" panose="02020603050405020304" pitchFamily="18" charset="0"/>
                    <a:ea typeface="宋体" panose="02010600030101010101" pitchFamily="2" charset="-122"/>
                    <a:cs typeface="Times New Roman" panose="02020603050405020304" pitchFamily="18" charset="0"/>
                  </a:rPr>
                  <a:t>GIoU</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的值差异非常的大。这样导致我们的检测框回归精度受到影响。而采用的</a:t>
                </a:r>
                <a:r>
                  <a:rPr lang="en-US" altLang="zh-CN" sz="1600" kern="100" dirty="0" err="1">
                    <a:latin typeface="Times New Roman" panose="02020603050405020304" pitchFamily="18" charset="0"/>
                    <a:ea typeface="宋体" panose="02010600030101010101" pitchFamily="2" charset="-122"/>
                    <a:cs typeface="Times New Roman" panose="02020603050405020304" pitchFamily="18" charset="0"/>
                  </a:rPr>
                  <a:t>GIoU</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则最大程度的还原了</a:t>
                </a:r>
                <a:r>
                  <a:rPr lang="en-US" altLang="zh-CN" sz="1600" kern="100" dirty="0" err="1">
                    <a:latin typeface="Times New Roman" panose="02020603050405020304" pitchFamily="18" charset="0"/>
                    <a:ea typeface="宋体" panose="02010600030101010101" pitchFamily="2" charset="-122"/>
                    <a:cs typeface="Times New Roman" panose="02020603050405020304" pitchFamily="18" charset="0"/>
                  </a:rPr>
                  <a:t>IoU</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损失。</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为</a:t>
                </a:r>
                <a:r>
                  <a:rPr lang="en-US" altLang="zh-CN" sz="1600" dirty="0">
                    <a:effectLst/>
                    <a:latin typeface="Times New Roman" panose="02020603050405020304" pitchFamily="18" charset="0"/>
                    <a:ea typeface="宋体" panose="02010600030101010101" pitchFamily="2" charset="-122"/>
                  </a:rPr>
                  <a:t>A</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rPr>
                  <a:t>B</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寻找一个最小外接凸形目标</a:t>
                </a:r>
                <a:r>
                  <a:rPr lang="en-US" altLang="zh-CN" sz="1600" dirty="0">
                    <a:effectLst/>
                    <a:latin typeface="Times New Roman" panose="02020603050405020304" pitchFamily="18" charset="0"/>
                    <a:ea typeface="宋体" panose="02010600030101010101" pitchFamily="2" charset="-122"/>
                  </a:rPr>
                  <a:t>C</a:t>
                </a:r>
                <a14:m>
                  <m:oMath xmlns:m="http://schemas.openxmlformats.org/officeDocument/2006/math">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𝑆</m:t>
                    </m:r>
                    <m:r>
                      <a:rPr lang="zh-CN" altLang="zh-CN" sz="16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600" i="1" kern="0">
                            <a:effectLst/>
                            <a:latin typeface="Cambria Math" panose="02040503050406030204" pitchFamily="18" charset="0"/>
                            <a:ea typeface="Cambria Math" panose="02040503050406030204" pitchFamily="18" charset="0"/>
                          </a:rPr>
                        </m:ctrlPr>
                      </m:sSup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𝑅</m:t>
                        </m:r>
                      </m:e>
                      <m:sup>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𝑛</m:t>
                        </m:r>
                      </m:sup>
                    </m:sSup>
                    <m:r>
                      <a:rPr lang="zh-CN" altLang="en-US" sz="1600" i="1">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en-US" sz="1600" dirty="0"/>
              </a:p>
            </p:txBody>
          </p:sp>
        </mc:Choice>
        <mc:Fallback xmlns="">
          <p:sp>
            <p:nvSpPr>
              <p:cNvPr id="9" name="文本框 8">
                <a:extLst>
                  <a:ext uri="{FF2B5EF4-FFF2-40B4-BE49-F238E27FC236}">
                    <a16:creationId xmlns:a16="http://schemas.microsoft.com/office/drawing/2014/main" id="{8707F584-47C1-4E23-9541-2181A035C555}"/>
                  </a:ext>
                </a:extLst>
              </p:cNvPr>
              <p:cNvSpPr txBox="1">
                <a:spLocks noRot="1" noChangeAspect="1" noMove="1" noResize="1" noEditPoints="1" noAdjustHandles="1" noChangeArrowheads="1" noChangeShapeType="1" noTextEdit="1"/>
              </p:cNvSpPr>
              <p:nvPr/>
            </p:nvSpPr>
            <p:spPr>
              <a:xfrm>
                <a:off x="1272397" y="4939613"/>
                <a:ext cx="9221344" cy="1077218"/>
              </a:xfrm>
              <a:prstGeom prst="rect">
                <a:avLst/>
              </a:prstGeom>
              <a:blipFill>
                <a:blip r:embed="rId4"/>
                <a:stretch>
                  <a:fillRect l="-397" t="-2260" b="-6215"/>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5880C4A4-5189-4062-A7F5-96F11A077BFB}"/>
              </a:ext>
            </a:extLst>
          </p:cNvPr>
          <p:cNvSpPr txBox="1"/>
          <p:nvPr/>
        </p:nvSpPr>
        <p:spPr>
          <a:xfrm>
            <a:off x="1085631" y="1127465"/>
            <a:ext cx="2089033"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t>损失函数的改进</a:t>
            </a:r>
          </a:p>
        </p:txBody>
      </p:sp>
      <p:pic>
        <p:nvPicPr>
          <p:cNvPr id="10" name="图形 9">
            <a:extLst>
              <a:ext uri="{FF2B5EF4-FFF2-40B4-BE49-F238E27FC236}">
                <a16:creationId xmlns:a16="http://schemas.microsoft.com/office/drawing/2014/main" id="{FEE15924-5FC4-4788-B25C-15AFE11FAFC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71898" y="1521796"/>
            <a:ext cx="5466263" cy="3435018"/>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358410B-A452-493B-84AA-D41EDBE6F4D8}"/>
                  </a:ext>
                </a:extLst>
              </p:cNvPr>
              <p:cNvSpPr txBox="1"/>
              <p:nvPr/>
            </p:nvSpPr>
            <p:spPr>
              <a:xfrm>
                <a:off x="4399221" y="6002678"/>
                <a:ext cx="6094520" cy="6032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𝐺𝐼𝑜𝑈</m:t>
                      </m:r>
                      <m:r>
                        <a:rPr lang="zh-CN" altLang="en-US" sz="1600" i="0">
                          <a:latin typeface="Cambria Math" panose="02040503050406030204" pitchFamily="18" charset="0"/>
                        </a:rPr>
                        <m:t>=</m:t>
                      </m:r>
                      <m:r>
                        <a:rPr lang="zh-CN" altLang="en-US" sz="1600" i="1">
                          <a:latin typeface="Cambria Math" panose="02040503050406030204" pitchFamily="18" charset="0"/>
                        </a:rPr>
                        <m:t>𝐼𝑜𝑈</m:t>
                      </m:r>
                      <m:r>
                        <a:rPr lang="zh-CN" altLang="en-US" sz="1600" i="0">
                          <a:latin typeface="Cambria Math" panose="02040503050406030204" pitchFamily="18" charset="0"/>
                        </a:rPr>
                        <m:t>−</m:t>
                      </m:r>
                      <m:f>
                        <m:fPr>
                          <m:ctrlPr>
                            <a:rPr lang="zh-CN" altLang="en-US" sz="1600" i="1">
                              <a:solidFill>
                                <a:srgbClr val="836967"/>
                              </a:solidFill>
                              <a:latin typeface="Cambria Math" panose="02040503050406030204" pitchFamily="18" charset="0"/>
                            </a:rPr>
                          </m:ctrlPr>
                        </m:fPr>
                        <m:num>
                          <m:d>
                            <m:dPr>
                              <m:begChr m:val="|"/>
                              <m:endChr m:val="|"/>
                              <m:ctrlPr>
                                <a:rPr lang="zh-CN" altLang="en-US" sz="1600" i="1">
                                  <a:solidFill>
                                    <a:srgbClr val="836967"/>
                                  </a:solidFill>
                                  <a:latin typeface="Cambria Math" panose="02040503050406030204" pitchFamily="18" charset="0"/>
                                </a:rPr>
                              </m:ctrlPr>
                            </m:dPr>
                            <m:e>
                              <m:r>
                                <a:rPr lang="zh-CN" altLang="en-US" sz="1600" i="1">
                                  <a:latin typeface="Cambria Math" panose="02040503050406030204" pitchFamily="18" charset="0"/>
                                </a:rPr>
                                <m:t>𝐶</m:t>
                              </m:r>
                              <m:r>
                                <a:rPr lang="zh-CN" altLang="en-US" sz="1600" i="0">
                                  <a:latin typeface="Cambria Math" panose="02040503050406030204" pitchFamily="18" charset="0"/>
                                </a:rPr>
                                <m:t>\</m:t>
                              </m:r>
                              <m:d>
                                <m:dPr>
                                  <m:ctrlPr>
                                    <a:rPr lang="zh-CN" altLang="en-US" sz="1600" i="1">
                                      <a:solidFill>
                                        <a:srgbClr val="836967"/>
                                      </a:solidFill>
                                      <a:latin typeface="Cambria Math" panose="02040503050406030204" pitchFamily="18" charset="0"/>
                                    </a:rPr>
                                  </m:ctrlPr>
                                </m:dPr>
                                <m:e>
                                  <m:r>
                                    <a:rPr lang="zh-CN" altLang="en-US" sz="1600" i="1">
                                      <a:latin typeface="Cambria Math" panose="02040503050406030204" pitchFamily="18" charset="0"/>
                                    </a:rPr>
                                    <m:t>𝐴</m:t>
                                  </m:r>
                                  <m:r>
                                    <a:rPr lang="zh-CN" altLang="en-US" sz="1600" i="0">
                                      <a:latin typeface="Cambria Math" panose="02040503050406030204" pitchFamily="18" charset="0"/>
                                    </a:rPr>
                                    <m:t>∪</m:t>
                                  </m:r>
                                  <m:r>
                                    <a:rPr lang="zh-CN" altLang="en-US" sz="1600" i="1">
                                      <a:latin typeface="Cambria Math" panose="02040503050406030204" pitchFamily="18" charset="0"/>
                                    </a:rPr>
                                    <m:t>𝐵</m:t>
                                  </m:r>
                                </m:e>
                              </m:d>
                            </m:e>
                          </m:d>
                        </m:num>
                        <m:den>
                          <m:d>
                            <m:dPr>
                              <m:begChr m:val="|"/>
                              <m:endChr m:val="|"/>
                              <m:ctrlPr>
                                <a:rPr lang="zh-CN" altLang="en-US" sz="1600" i="1">
                                  <a:solidFill>
                                    <a:srgbClr val="836967"/>
                                  </a:solidFill>
                                  <a:latin typeface="Cambria Math" panose="02040503050406030204" pitchFamily="18" charset="0"/>
                                </a:rPr>
                              </m:ctrlPr>
                            </m:dPr>
                            <m:e>
                              <m:r>
                                <a:rPr lang="zh-CN" altLang="en-US" sz="1600" i="1">
                                  <a:latin typeface="Cambria Math" panose="02040503050406030204" pitchFamily="18" charset="0"/>
                                </a:rPr>
                                <m:t>𝐶</m:t>
                              </m:r>
                            </m:e>
                          </m:d>
                        </m:den>
                      </m:f>
                    </m:oMath>
                  </m:oMathPara>
                </a14:m>
                <a:endParaRPr lang="zh-CN" altLang="en-US" sz="1600" dirty="0"/>
              </a:p>
            </p:txBody>
          </p:sp>
        </mc:Choice>
        <mc:Fallback xmlns="">
          <p:sp>
            <p:nvSpPr>
              <p:cNvPr id="14" name="文本框 13">
                <a:extLst>
                  <a:ext uri="{FF2B5EF4-FFF2-40B4-BE49-F238E27FC236}">
                    <a16:creationId xmlns:a16="http://schemas.microsoft.com/office/drawing/2014/main" id="{F358410B-A452-493B-84AA-D41EDBE6F4D8}"/>
                  </a:ext>
                </a:extLst>
              </p:cNvPr>
              <p:cNvSpPr txBox="1">
                <a:spLocks noRot="1" noChangeAspect="1" noMove="1" noResize="1" noEditPoints="1" noAdjustHandles="1" noChangeArrowheads="1" noChangeShapeType="1" noTextEdit="1"/>
              </p:cNvSpPr>
              <p:nvPr/>
            </p:nvSpPr>
            <p:spPr>
              <a:xfrm>
                <a:off x="4399221" y="6002678"/>
                <a:ext cx="6094520" cy="60324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32B65E5-533D-4A99-A6A8-F32B70BEB45E}"/>
                  </a:ext>
                </a:extLst>
              </p:cNvPr>
              <p:cNvSpPr txBox="1"/>
              <p:nvPr/>
            </p:nvSpPr>
            <p:spPr>
              <a:xfrm>
                <a:off x="495300" y="6005727"/>
                <a:ext cx="6096000" cy="6087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𝐼𝑂𝑈</m:t>
                      </m:r>
                      <m:r>
                        <a:rPr lang="zh-CN" altLang="en-US" sz="1600" i="0">
                          <a:latin typeface="Cambria Math" panose="02040503050406030204" pitchFamily="18" charset="0"/>
                        </a:rPr>
                        <m:t>=</m:t>
                      </m:r>
                      <m:f>
                        <m:fPr>
                          <m:ctrlPr>
                            <a:rPr lang="zh-CN" altLang="en-US" sz="1600" i="1">
                              <a:solidFill>
                                <a:srgbClr val="836967"/>
                              </a:solidFill>
                              <a:latin typeface="Cambria Math" panose="02040503050406030204" pitchFamily="18" charset="0"/>
                            </a:rPr>
                          </m:ctrlPr>
                        </m:fPr>
                        <m:num>
                          <m:d>
                            <m:dPr>
                              <m:begChr m:val="|"/>
                              <m:endChr m:val="|"/>
                              <m:ctrlPr>
                                <a:rPr lang="zh-CN" altLang="en-US" sz="1600" i="1">
                                  <a:solidFill>
                                    <a:srgbClr val="836967"/>
                                  </a:solidFill>
                                  <a:latin typeface="Cambria Math" panose="02040503050406030204" pitchFamily="18" charset="0"/>
                                </a:rPr>
                              </m:ctrlPr>
                            </m:dPr>
                            <m:e>
                              <m:r>
                                <a:rPr lang="zh-CN" altLang="en-US" sz="1600" i="1">
                                  <a:latin typeface="Cambria Math" panose="02040503050406030204" pitchFamily="18" charset="0"/>
                                </a:rPr>
                                <m:t>𝐴</m:t>
                              </m:r>
                              <m:nary>
                                <m:naryPr>
                                  <m:chr m:val="⋂"/>
                                  <m:subHide m:val="on"/>
                                  <m:supHide m:val="on"/>
                                  <m:ctrlPr>
                                    <a:rPr lang="zh-CN" altLang="en-US" sz="1600" i="1">
                                      <a:latin typeface="Cambria Math" panose="02040503050406030204" pitchFamily="18" charset="0"/>
                                    </a:rPr>
                                  </m:ctrlPr>
                                </m:naryPr>
                                <m:sub/>
                                <m:sup/>
                                <m:e>
                                  <m:r>
                                    <a:rPr lang="zh-CN" altLang="en-US" sz="1600" i="1">
                                      <a:latin typeface="Cambria Math" panose="02040503050406030204" pitchFamily="18" charset="0"/>
                                    </a:rPr>
                                    <m:t>𝐵</m:t>
                                  </m:r>
                                </m:e>
                              </m:nary>
                            </m:e>
                          </m:d>
                        </m:num>
                        <m:den>
                          <m:r>
                            <a:rPr lang="zh-CN" altLang="en-US" sz="1600" i="1">
                              <a:latin typeface="Cambria Math" panose="02040503050406030204" pitchFamily="18" charset="0"/>
                            </a:rPr>
                            <m:t>𝐴</m:t>
                          </m:r>
                          <m:nary>
                            <m:naryPr>
                              <m:chr m:val="⋃"/>
                              <m:subHide m:val="on"/>
                              <m:supHide m:val="on"/>
                              <m:ctrlPr>
                                <a:rPr lang="zh-CN" altLang="en-US" sz="1600" i="1">
                                  <a:latin typeface="Cambria Math" panose="02040503050406030204" pitchFamily="18" charset="0"/>
                                </a:rPr>
                              </m:ctrlPr>
                            </m:naryPr>
                            <m:sub/>
                            <m:sup/>
                            <m:e>
                              <m:r>
                                <a:rPr lang="zh-CN" altLang="en-US" sz="1600" i="1">
                                  <a:latin typeface="Cambria Math" panose="02040503050406030204" pitchFamily="18" charset="0"/>
                                </a:rPr>
                                <m:t>𝐵</m:t>
                              </m:r>
                            </m:e>
                          </m:nary>
                        </m:den>
                      </m:f>
                    </m:oMath>
                  </m:oMathPara>
                </a14:m>
                <a:endParaRPr lang="zh-CN" altLang="en-US" sz="1600" dirty="0"/>
              </a:p>
            </p:txBody>
          </p:sp>
        </mc:Choice>
        <mc:Fallback xmlns="">
          <p:sp>
            <p:nvSpPr>
              <p:cNvPr id="16" name="文本框 15">
                <a:extLst>
                  <a:ext uri="{FF2B5EF4-FFF2-40B4-BE49-F238E27FC236}">
                    <a16:creationId xmlns:a16="http://schemas.microsoft.com/office/drawing/2014/main" id="{832B65E5-533D-4A99-A6A8-F32B70BEB45E}"/>
                  </a:ext>
                </a:extLst>
              </p:cNvPr>
              <p:cNvSpPr txBox="1">
                <a:spLocks noRot="1" noChangeAspect="1" noMove="1" noResize="1" noEditPoints="1" noAdjustHandles="1" noChangeArrowheads="1" noChangeShapeType="1" noTextEdit="1"/>
              </p:cNvSpPr>
              <p:nvPr/>
            </p:nvSpPr>
            <p:spPr>
              <a:xfrm>
                <a:off x="495300" y="6005727"/>
                <a:ext cx="6096000" cy="608756"/>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0922219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37933" y="453458"/>
            <a:ext cx="10316135" cy="587853"/>
            <a:chOff x="937933" y="453458"/>
            <a:chExt cx="10316135" cy="587853"/>
          </a:xfrm>
        </p:grpSpPr>
        <p:sp>
          <p:nvSpPr>
            <p:cNvPr id="34" name="矩形 33"/>
            <p:cNvSpPr/>
            <p:nvPr/>
          </p:nvSpPr>
          <p:spPr>
            <a:xfrm>
              <a:off x="4081916" y="453458"/>
              <a:ext cx="4081333" cy="58785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tx1">
                      <a:lumMod val="75000"/>
                      <a:lumOff val="25000"/>
                    </a:schemeClr>
                  </a:solidFill>
                  <a:cs typeface="+mn-ea"/>
                  <a:sym typeface="+mn-lt"/>
                </a:rPr>
                <a:t>损失函数的改进</a:t>
              </a:r>
            </a:p>
          </p:txBody>
        </p:sp>
        <p:cxnSp>
          <p:nvCxnSpPr>
            <p:cNvPr id="31" name="直接连接符 30">
              <a:extLst>
                <a:ext uri="{FF2B5EF4-FFF2-40B4-BE49-F238E27FC236}">
                  <a16:creationId xmlns:a16="http://schemas.microsoft.com/office/drawing/2014/main" id="{FCC28639-B7C7-49A4-AE99-CE4F03B972C8}"/>
                </a:ext>
              </a:extLst>
            </p:cNvPr>
            <p:cNvCxnSpPr>
              <a:cxnSpLocks/>
            </p:cNvCxnSpPr>
            <p:nvPr/>
          </p:nvCxnSpPr>
          <p:spPr>
            <a:xfrm>
              <a:off x="937933" y="736260"/>
              <a:ext cx="34612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E4EB0F2-71E1-460A-843C-CF97D2DD98FB}"/>
                </a:ext>
              </a:extLst>
            </p:cNvPr>
            <p:cNvCxnSpPr>
              <a:cxnSpLocks/>
            </p:cNvCxnSpPr>
            <p:nvPr/>
          </p:nvCxnSpPr>
          <p:spPr>
            <a:xfrm>
              <a:off x="7845944" y="736260"/>
              <a:ext cx="340812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2927" y="5506721"/>
            <a:ext cx="1357935" cy="1351279"/>
          </a:xfrm>
          <a:prstGeom prst="rect">
            <a:avLst/>
          </a:prstGeom>
        </p:spPr>
      </p:pic>
      <p:pic>
        <p:nvPicPr>
          <p:cNvPr id="15" name="图片 14">
            <a:extLst>
              <a:ext uri="{FF2B5EF4-FFF2-40B4-BE49-F238E27FC236}">
                <a16:creationId xmlns:a16="http://schemas.microsoft.com/office/drawing/2014/main" id="{9311F40C-3CD6-4511-A195-7EDB292348AB}"/>
              </a:ext>
            </a:extLst>
          </p:cNvPr>
          <p:cNvPicPr>
            <a:picLocks noChangeAspect="1"/>
          </p:cNvPicPr>
          <p:nvPr/>
        </p:nvPicPr>
        <p:blipFill>
          <a:blip r:embed="rId4"/>
          <a:stretch>
            <a:fillRect/>
          </a:stretch>
        </p:blipFill>
        <p:spPr>
          <a:xfrm>
            <a:off x="2067193" y="1019063"/>
            <a:ext cx="3698608" cy="3189757"/>
          </a:xfrm>
          <a:prstGeom prst="rect">
            <a:avLst/>
          </a:prstGeom>
        </p:spPr>
      </p:pic>
      <p:pic>
        <p:nvPicPr>
          <p:cNvPr id="16" name="图片 15">
            <a:extLst>
              <a:ext uri="{FF2B5EF4-FFF2-40B4-BE49-F238E27FC236}">
                <a16:creationId xmlns:a16="http://schemas.microsoft.com/office/drawing/2014/main" id="{B41A4DBD-F818-4448-9B7E-1960A3C7D500}"/>
              </a:ext>
            </a:extLst>
          </p:cNvPr>
          <p:cNvPicPr>
            <a:picLocks noChangeAspect="1"/>
          </p:cNvPicPr>
          <p:nvPr/>
        </p:nvPicPr>
        <p:blipFill>
          <a:blip r:embed="rId5"/>
          <a:stretch>
            <a:fillRect/>
          </a:stretch>
        </p:blipFill>
        <p:spPr>
          <a:xfrm>
            <a:off x="7430710" y="1062388"/>
            <a:ext cx="3698608" cy="3103106"/>
          </a:xfrm>
          <a:prstGeom prst="rect">
            <a:avLst/>
          </a:prstGeom>
        </p:spPr>
      </p:pic>
      <p:sp>
        <p:nvSpPr>
          <p:cNvPr id="18" name="文本框 17">
            <a:extLst>
              <a:ext uri="{FF2B5EF4-FFF2-40B4-BE49-F238E27FC236}">
                <a16:creationId xmlns:a16="http://schemas.microsoft.com/office/drawing/2014/main" id="{26A20C04-7BD9-4779-9EB2-7C653F84B9C3}"/>
              </a:ext>
            </a:extLst>
          </p:cNvPr>
          <p:cNvSpPr txBox="1"/>
          <p:nvPr/>
        </p:nvSpPr>
        <p:spPr>
          <a:xfrm>
            <a:off x="3328416" y="4342021"/>
            <a:ext cx="6094476" cy="324641"/>
          </a:xfrm>
          <a:prstGeom prst="rect">
            <a:avLst/>
          </a:prstGeom>
          <a:noFill/>
        </p:spPr>
        <p:txBody>
          <a:bodyPr wrap="square">
            <a:spAutoFit/>
          </a:bodyPr>
          <a:lstStyle/>
          <a:p>
            <a:pPr algn="ctr">
              <a:lnSpc>
                <a:spcPts val="2000"/>
              </a:lnSpc>
              <a:spcBef>
                <a:spcPts val="600"/>
              </a:spcBef>
              <a:spcAft>
                <a:spcPts val="1200"/>
              </a:spcAft>
            </a:pP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基线损失函数；</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(b)</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新增</a:t>
            </a:r>
            <a:r>
              <a:rPr lang="en-US" altLang="zh-CN" sz="1200" kern="100" dirty="0" err="1">
                <a:effectLst/>
                <a:latin typeface="Times New Roman" panose="02020603050405020304" pitchFamily="18" charset="0"/>
                <a:ea typeface="宋体" panose="02010600030101010101" pitchFamily="2" charset="-122"/>
                <a:cs typeface="Times New Roman" panose="02020603050405020304" pitchFamily="18" charset="0"/>
              </a:rPr>
              <a:t>GIoU</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损失函数</a:t>
            </a:r>
          </a:p>
        </p:txBody>
      </p:sp>
      <p:sp>
        <p:nvSpPr>
          <p:cNvPr id="20" name="文本框 19">
            <a:extLst>
              <a:ext uri="{FF2B5EF4-FFF2-40B4-BE49-F238E27FC236}">
                <a16:creationId xmlns:a16="http://schemas.microsoft.com/office/drawing/2014/main" id="{DDA3C08B-0075-4CD0-96BC-49C5A70EC8A5}"/>
              </a:ext>
            </a:extLst>
          </p:cNvPr>
          <p:cNvSpPr txBox="1"/>
          <p:nvPr/>
        </p:nvSpPr>
        <p:spPr>
          <a:xfrm>
            <a:off x="3328416" y="4160870"/>
            <a:ext cx="6887865" cy="276999"/>
          </a:xfrm>
          <a:prstGeom prst="rect">
            <a:avLst/>
          </a:prstGeom>
          <a:noFill/>
        </p:spPr>
        <p:txBody>
          <a:bodyPr wrap="square">
            <a:spAutoFit/>
          </a:bodyPr>
          <a:lstStyle/>
          <a:p>
            <a:pPr>
              <a:tabLst>
                <a:tab pos="1530350" algn="ctr"/>
                <a:tab pos="2790825" algn="ctr"/>
              </a:tabLst>
            </a:pP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		                                                                                   (b)</a:t>
            </a:r>
            <a:endPar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CEB70250-AD2C-4798-8CC4-306995ED2E3D}"/>
              </a:ext>
            </a:extLst>
          </p:cNvPr>
          <p:cNvGraphicFramePr>
            <a:graphicFrameLocks noGrp="1"/>
          </p:cNvGraphicFramePr>
          <p:nvPr>
            <p:extLst>
              <p:ext uri="{D42A27DB-BD31-4B8C-83A1-F6EECF244321}">
                <p14:modId xmlns:p14="http://schemas.microsoft.com/office/powerpoint/2010/main" val="2667100792"/>
              </p:ext>
            </p:extLst>
          </p:nvPr>
        </p:nvGraphicFramePr>
        <p:xfrm>
          <a:off x="2182634" y="5183150"/>
          <a:ext cx="7930282" cy="1137895"/>
        </p:xfrm>
        <a:graphic>
          <a:graphicData uri="http://schemas.openxmlformats.org/drawingml/2006/table">
            <a:tbl>
              <a:tblPr firstRow="1" firstCol="1" bandRow="1">
                <a:tableStyleId>{5C22544A-7EE6-4342-B048-85BDC9FD1C3A}</a:tableStyleId>
              </a:tblPr>
              <a:tblGrid>
                <a:gridCol w="1809382">
                  <a:extLst>
                    <a:ext uri="{9D8B030D-6E8A-4147-A177-3AD203B41FA5}">
                      <a16:colId xmlns:a16="http://schemas.microsoft.com/office/drawing/2014/main" val="1414426764"/>
                    </a:ext>
                  </a:extLst>
                </a:gridCol>
                <a:gridCol w="882969">
                  <a:extLst>
                    <a:ext uri="{9D8B030D-6E8A-4147-A177-3AD203B41FA5}">
                      <a16:colId xmlns:a16="http://schemas.microsoft.com/office/drawing/2014/main" val="3123749112"/>
                    </a:ext>
                  </a:extLst>
                </a:gridCol>
                <a:gridCol w="882969">
                  <a:extLst>
                    <a:ext uri="{9D8B030D-6E8A-4147-A177-3AD203B41FA5}">
                      <a16:colId xmlns:a16="http://schemas.microsoft.com/office/drawing/2014/main" val="2506902140"/>
                    </a:ext>
                  </a:extLst>
                </a:gridCol>
                <a:gridCol w="1020346">
                  <a:extLst>
                    <a:ext uri="{9D8B030D-6E8A-4147-A177-3AD203B41FA5}">
                      <a16:colId xmlns:a16="http://schemas.microsoft.com/office/drawing/2014/main" val="3093831847"/>
                    </a:ext>
                  </a:extLst>
                </a:gridCol>
                <a:gridCol w="892362">
                  <a:extLst>
                    <a:ext uri="{9D8B030D-6E8A-4147-A177-3AD203B41FA5}">
                      <a16:colId xmlns:a16="http://schemas.microsoft.com/office/drawing/2014/main" val="2509493976"/>
                    </a:ext>
                  </a:extLst>
                </a:gridCol>
                <a:gridCol w="1221127">
                  <a:extLst>
                    <a:ext uri="{9D8B030D-6E8A-4147-A177-3AD203B41FA5}">
                      <a16:colId xmlns:a16="http://schemas.microsoft.com/office/drawing/2014/main" val="360972331"/>
                    </a:ext>
                  </a:extLst>
                </a:gridCol>
                <a:gridCol w="1221127">
                  <a:extLst>
                    <a:ext uri="{9D8B030D-6E8A-4147-A177-3AD203B41FA5}">
                      <a16:colId xmlns:a16="http://schemas.microsoft.com/office/drawing/2014/main" val="1534204445"/>
                    </a:ext>
                  </a:extLst>
                </a:gridCol>
              </a:tblGrid>
              <a:tr h="344716">
                <a:tc>
                  <a:txBody>
                    <a:bodyPr/>
                    <a:lstStyle/>
                    <a:p>
                      <a:pPr algn="ctr"/>
                      <a:r>
                        <a:rPr lang="en-US" sz="1200" kern="0">
                          <a:effectLst/>
                        </a:rPr>
                        <a:t>Backbone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FP16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err="1">
                          <a:effectLst/>
                        </a:rPr>
                        <a:t>GIoU</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MOTA</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rPr>
                        <a:t>IDF1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rPr>
                        <a:t>IDs</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AP</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68529540"/>
                  </a:ext>
                </a:extLst>
              </a:tr>
              <a:tr h="264393">
                <a:tc>
                  <a:txBody>
                    <a:bodyPr/>
                    <a:lstStyle/>
                    <a:p>
                      <a:pPr algn="ctr"/>
                      <a:r>
                        <a:rPr lang="en-US" sz="1200" kern="0">
                          <a:effectLst/>
                        </a:rPr>
                        <a:t>DLA34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No</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rPr>
                        <a:t>No</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69.8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70.2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430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82.32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01654545"/>
                  </a:ext>
                </a:extLst>
              </a:tr>
              <a:tr h="264393">
                <a:tc>
                  <a:txBody>
                    <a:bodyPr/>
                    <a:lstStyle/>
                    <a:p>
                      <a:pPr algn="ctr"/>
                      <a:r>
                        <a:rPr lang="en-US" sz="1200" kern="0" dirty="0">
                          <a:effectLst/>
                        </a:rPr>
                        <a:t>DLA34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Yes</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rPr>
                        <a:t>No</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69.9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rPr>
                        <a:t>70.6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430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82.33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01834863"/>
                  </a:ext>
                </a:extLst>
              </a:tr>
              <a:tr h="264393">
                <a:tc>
                  <a:txBody>
                    <a:bodyPr/>
                    <a:lstStyle/>
                    <a:p>
                      <a:pPr algn="ctr"/>
                      <a:r>
                        <a:rPr lang="en-US" sz="1200" kern="0">
                          <a:effectLst/>
                        </a:rPr>
                        <a:t>DLA34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rPr>
                        <a:t>Yes</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rPr>
                        <a:t>Yes</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69.9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72.7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a:effectLst/>
                        </a:rPr>
                        <a:t>362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200" kern="0" dirty="0">
                          <a:effectLst/>
                        </a:rPr>
                        <a:t>82.39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10903833"/>
                  </a:ext>
                </a:extLst>
              </a:tr>
            </a:tbl>
          </a:graphicData>
        </a:graphic>
      </p:graphicFrame>
      <p:sp>
        <p:nvSpPr>
          <p:cNvPr id="13" name="文本框 12">
            <a:extLst>
              <a:ext uri="{FF2B5EF4-FFF2-40B4-BE49-F238E27FC236}">
                <a16:creationId xmlns:a16="http://schemas.microsoft.com/office/drawing/2014/main" id="{B16346F4-275A-4BFE-8713-5404CE1B6005}"/>
              </a:ext>
            </a:extLst>
          </p:cNvPr>
          <p:cNvSpPr txBox="1"/>
          <p:nvPr/>
        </p:nvSpPr>
        <p:spPr>
          <a:xfrm>
            <a:off x="3813132" y="4842064"/>
            <a:ext cx="6096000" cy="276999"/>
          </a:xfrm>
          <a:prstGeom prst="rect">
            <a:avLst/>
          </a:prstGeom>
          <a:noFill/>
        </p:spPr>
        <p:txBody>
          <a:bodyPr wrap="square">
            <a:spAutoFit/>
          </a:bodyPr>
          <a:lstStyle/>
          <a:p>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表</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使用混合精度训练和</a:t>
            </a:r>
            <a:r>
              <a:rPr lang="en-US" altLang="zh-CN" sz="1200" kern="100" dirty="0" err="1">
                <a:effectLst/>
                <a:latin typeface="Times New Roman" panose="02020603050405020304" pitchFamily="18" charset="0"/>
                <a:ea typeface="宋体" panose="02010600030101010101" pitchFamily="2" charset="-122"/>
              </a:rPr>
              <a:t>GIoU</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损失函数在</a:t>
            </a:r>
            <a:r>
              <a:rPr lang="en-US" altLang="zh-CN" sz="1200" kern="100" dirty="0">
                <a:effectLst/>
                <a:latin typeface="Times New Roman" panose="02020603050405020304" pitchFamily="18" charset="0"/>
                <a:ea typeface="宋体" panose="02010600030101010101" pitchFamily="2" charset="-122"/>
              </a:rPr>
              <a:t>MOT17</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验证集上评估指标对比</a:t>
            </a:r>
            <a:endParaRPr lang="zh-CN" altLang="en-US" sz="1200" dirty="0"/>
          </a:p>
        </p:txBody>
      </p:sp>
      <p:sp>
        <p:nvSpPr>
          <p:cNvPr id="14" name="文本框 13">
            <a:extLst>
              <a:ext uri="{FF2B5EF4-FFF2-40B4-BE49-F238E27FC236}">
                <a16:creationId xmlns:a16="http://schemas.microsoft.com/office/drawing/2014/main" id="{D78C48BC-4810-3EA0-6039-66AE12711023}"/>
              </a:ext>
            </a:extLst>
          </p:cNvPr>
          <p:cNvSpPr txBox="1"/>
          <p:nvPr/>
        </p:nvSpPr>
        <p:spPr>
          <a:xfrm>
            <a:off x="869160" y="980148"/>
            <a:ext cx="6094674" cy="338554"/>
          </a:xfrm>
          <a:prstGeom prst="rect">
            <a:avLst/>
          </a:prstGeom>
          <a:noFill/>
        </p:spPr>
        <p:txBody>
          <a:bodyPr wrap="square">
            <a:spAutoFit/>
          </a:bodyPr>
          <a:lstStyle/>
          <a:p>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效果对比</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p>
        </p:txBody>
      </p:sp>
      <p:pic>
        <p:nvPicPr>
          <p:cNvPr id="8" name="图形 7" descr="线箭头逆时针弯曲">
            <a:extLst>
              <a:ext uri="{FF2B5EF4-FFF2-40B4-BE49-F238E27FC236}">
                <a16:creationId xmlns:a16="http://schemas.microsoft.com/office/drawing/2014/main" id="{A2FBB31E-91BB-6748-E496-D66637D2C3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093963">
            <a:off x="6017759" y="2342137"/>
            <a:ext cx="914400" cy="914400"/>
          </a:xfrm>
          <a:prstGeom prst="rect">
            <a:avLst/>
          </a:prstGeom>
        </p:spPr>
      </p:pic>
      <p:sp>
        <p:nvSpPr>
          <p:cNvPr id="9" name="文本框 8">
            <a:extLst>
              <a:ext uri="{FF2B5EF4-FFF2-40B4-BE49-F238E27FC236}">
                <a16:creationId xmlns:a16="http://schemas.microsoft.com/office/drawing/2014/main" id="{47252F36-A352-25BF-DBE8-5111937DCC1D}"/>
              </a:ext>
            </a:extLst>
          </p:cNvPr>
          <p:cNvSpPr txBox="1"/>
          <p:nvPr/>
        </p:nvSpPr>
        <p:spPr>
          <a:xfrm>
            <a:off x="5946273" y="3082406"/>
            <a:ext cx="1555327" cy="830997"/>
          </a:xfrm>
          <a:prstGeom prst="rect">
            <a:avLst/>
          </a:prstGeom>
          <a:noFill/>
        </p:spPr>
        <p:txBody>
          <a:bodyPr wrap="square" rtlCol="0">
            <a:spAutoFit/>
          </a:bodyPr>
          <a:lstStyle/>
          <a:p>
            <a:r>
              <a:rPr lang="zh-CN" altLang="en-US" sz="1600" b="1" dirty="0">
                <a:latin typeface="宋体" panose="02010600030101010101" pitchFamily="2" charset="-122"/>
                <a:ea typeface="宋体" panose="02010600030101010101" pitchFamily="2" charset="-122"/>
              </a:rPr>
              <a:t>检测指标提升。框更贴合目标，置信度更高</a:t>
            </a:r>
          </a:p>
        </p:txBody>
      </p:sp>
    </p:spTree>
    <p:extLst>
      <p:ext uri="{BB962C8B-B14F-4D97-AF65-F5344CB8AC3E}">
        <p14:creationId xmlns:p14="http://schemas.microsoft.com/office/powerpoint/2010/main" val="64878686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渐变蓝色商务季度工作报告PPT模板"/>
  <p:tag name="ISPRING_FIRST_PUBLISH" val="1"/>
</p:tagLst>
</file>

<file path=ppt/theme/theme1.xml><?xml version="1.0" encoding="utf-8"?>
<a:theme xmlns:a="http://schemas.openxmlformats.org/drawingml/2006/main" name="Office Theme">
  <a:themeElements>
    <a:clrScheme name="Extrem">
      <a:dk1>
        <a:sysClr val="windowText" lastClr="000000"/>
      </a:dk1>
      <a:lt1>
        <a:sysClr val="window" lastClr="FFFFFF"/>
      </a:lt1>
      <a:dk2>
        <a:srgbClr val="44546A"/>
      </a:dk2>
      <a:lt2>
        <a:srgbClr val="E7E6E6"/>
      </a:lt2>
      <a:accent1>
        <a:srgbClr val="22A7F0"/>
      </a:accent1>
      <a:accent2>
        <a:srgbClr val="36D7B7"/>
      </a:accent2>
      <a:accent3>
        <a:srgbClr val="A5A5A5"/>
      </a:accent3>
      <a:accent4>
        <a:srgbClr val="FFC000"/>
      </a:accent4>
      <a:accent5>
        <a:srgbClr val="4472C4"/>
      </a:accent5>
      <a:accent6>
        <a:srgbClr val="70AD47"/>
      </a:accent6>
      <a:hlink>
        <a:srgbClr val="0563C1"/>
      </a:hlink>
      <a:folHlink>
        <a:srgbClr val="954F72"/>
      </a:folHlink>
    </a:clrScheme>
    <a:fontScheme name="yd3b1foa">
      <a:majorFont>
        <a:latin typeface="字魂59号-创粗黑"/>
        <a:ea typeface="字魂59号-创粗黑"/>
        <a:cs typeface=""/>
      </a:majorFont>
      <a:minorFont>
        <a:latin typeface="字魂59号-创粗黑"/>
        <a:ea typeface="字魂59号-创粗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15533</TotalTime>
  <Words>3510</Words>
  <Application>Microsoft Office PowerPoint</Application>
  <PresentationFormat>宽屏</PresentationFormat>
  <Paragraphs>404</Paragraphs>
  <Slides>26</Slides>
  <Notes>26</Notes>
  <HiddenSlides>0</HiddenSlides>
  <MMClips>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等线</vt:lpstr>
      <vt:lpstr>宋体</vt:lpstr>
      <vt:lpstr>字魂59号-创粗黑</vt:lpstr>
      <vt:lpstr>Arial</vt:lpstr>
      <vt:lpstr>Cambria Math</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渐变蓝色商务季度工作报告PPT模板</dc:title>
  <dc:creator>执念.</dc:creator>
  <cp:lastModifiedBy>罗 雪</cp:lastModifiedBy>
  <cp:revision>63</cp:revision>
  <dcterms:created xsi:type="dcterms:W3CDTF">2018-10-08T12:03:54Z</dcterms:created>
  <dcterms:modified xsi:type="dcterms:W3CDTF">2022-05-05T15:27:54Z</dcterms:modified>
</cp:coreProperties>
</file>